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49"/>
  </p:notesMasterIdLst>
  <p:handoutMasterIdLst>
    <p:handoutMasterId r:id="rId50"/>
  </p:handoutMasterIdLst>
  <p:sldIdLst>
    <p:sldId id="320" r:id="rId5"/>
    <p:sldId id="321" r:id="rId6"/>
    <p:sldId id="311" r:id="rId7"/>
    <p:sldId id="322" r:id="rId8"/>
    <p:sldId id="257" r:id="rId9"/>
    <p:sldId id="310" r:id="rId10"/>
    <p:sldId id="1082" r:id="rId11"/>
    <p:sldId id="315" r:id="rId12"/>
    <p:sldId id="1083" r:id="rId13"/>
    <p:sldId id="1085" r:id="rId14"/>
    <p:sldId id="1086" r:id="rId15"/>
    <p:sldId id="323" r:id="rId16"/>
    <p:sldId id="324" r:id="rId17"/>
    <p:sldId id="325" r:id="rId18"/>
    <p:sldId id="1087" r:id="rId19"/>
    <p:sldId id="1088" r:id="rId20"/>
    <p:sldId id="1089" r:id="rId21"/>
    <p:sldId id="1090" r:id="rId22"/>
    <p:sldId id="314" r:id="rId23"/>
    <p:sldId id="1091" r:id="rId24"/>
    <p:sldId id="1092" r:id="rId25"/>
    <p:sldId id="1093" r:id="rId26"/>
    <p:sldId id="1094" r:id="rId27"/>
    <p:sldId id="1096" r:id="rId28"/>
    <p:sldId id="1095" r:id="rId29"/>
    <p:sldId id="1097" r:id="rId30"/>
    <p:sldId id="1098" r:id="rId31"/>
    <p:sldId id="1115" r:id="rId32"/>
    <p:sldId id="1114" r:id="rId33"/>
    <p:sldId id="1100" r:id="rId34"/>
    <p:sldId id="1102" r:id="rId35"/>
    <p:sldId id="1103" r:id="rId36"/>
    <p:sldId id="1104" r:id="rId37"/>
    <p:sldId id="1105" r:id="rId38"/>
    <p:sldId id="1106" r:id="rId39"/>
    <p:sldId id="1107" r:id="rId40"/>
    <p:sldId id="1108" r:id="rId41"/>
    <p:sldId id="1109" r:id="rId42"/>
    <p:sldId id="1110" r:id="rId43"/>
    <p:sldId id="1111" r:id="rId44"/>
    <p:sldId id="1099" r:id="rId45"/>
    <p:sldId id="318" r:id="rId46"/>
    <p:sldId id="1116" r:id="rId47"/>
    <p:sldId id="327" r:id="rId48"/>
  </p:sldIdLst>
  <p:sldSz cx="12188825" cy="6858000"/>
  <p:notesSz cx="9144000" cy="6858000"/>
  <p:custDataLst>
    <p:tags r:id="rId52"/>
  </p:custDataLst>
  <p:defaultTextStyle>
    <a:defPPr rtl="0"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108" autoAdjust="0"/>
    <p:restoredTop sz="94629" autoAdjust="0"/>
  </p:normalViewPr>
  <p:slideViewPr>
    <p:cSldViewPr showGuides="1">
      <p:cViewPr varScale="1">
        <p:scale>
          <a:sx n="115" d="100"/>
          <a:sy n="115" d="100"/>
        </p:scale>
        <p:origin x="-120" y="-328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115" d="100"/>
          <a:sy n="115" d="100"/>
        </p:scale>
        <p:origin x="241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50" Type="http://schemas.openxmlformats.org/officeDocument/2006/relationships/handoutMaster" Target="handoutMasters/handoutMaster1.xml"/><Relationship Id="rId51" Type="http://schemas.openxmlformats.org/officeDocument/2006/relationships/printerSettings" Target="printerSettings/printerSettings1.bin"/><Relationship Id="rId52" Type="http://schemas.openxmlformats.org/officeDocument/2006/relationships/tags" Target="tags/tag1.xml"/><Relationship Id="rId53" Type="http://schemas.openxmlformats.org/officeDocument/2006/relationships/presProps" Target="presProps.xml"/><Relationship Id="rId54" Type="http://schemas.openxmlformats.org/officeDocument/2006/relationships/viewProps" Target="viewProps.xml"/><Relationship Id="rId55" Type="http://schemas.openxmlformats.org/officeDocument/2006/relationships/theme" Target="theme/theme1.xml"/><Relationship Id="rId56" Type="http://schemas.openxmlformats.org/officeDocument/2006/relationships/tableStyles" Target="tableStyles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slide" Target="slides/slide38.xml"/><Relationship Id="rId43" Type="http://schemas.openxmlformats.org/officeDocument/2006/relationships/slide" Target="slides/slide39.xml"/><Relationship Id="rId44" Type="http://schemas.openxmlformats.org/officeDocument/2006/relationships/slide" Target="slides/slide40.xml"/><Relationship Id="rId45" Type="http://schemas.openxmlformats.org/officeDocument/2006/relationships/slide" Target="slides/slide41.xml"/><Relationship Id="rId46" Type="http://schemas.openxmlformats.org/officeDocument/2006/relationships/slide" Target="slides/slide42.xml"/><Relationship Id="rId47" Type="http://schemas.openxmlformats.org/officeDocument/2006/relationships/slide" Target="slides/slide43.xml"/><Relationship Id="rId48" Type="http://schemas.openxmlformats.org/officeDocument/2006/relationships/slide" Target="slides/slide44.xml"/><Relationship Id="rId4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ゾーン・チェアパーソン研修</a:t>
            </a: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2019-2020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8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複合地区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GLT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コーディネーター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D9F912AB-2776-42F2-A957-313FC7EFEDB9}" type="slidenum">
              <a:rPr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pPr algn="r" rtl="0"/>
              <a:t>‹#›</a:t>
            </a:fld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xmlns="" id="{B28E9903-BC51-47BB-BF23-F633B847F5B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FE5B2A-BAE7-42ED-A3AC-A2D4AEFE8A5F}" type="datetimeFigureOut">
              <a:rPr kumimoji="1" lang="ja-JP" altLang="en-US" smtClean="0"/>
              <a:t>20/06/03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noProof="0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BC967B82-94CC-4E13-AEAF-C2B928E6CFD1}" type="datetime1">
              <a:rPr lang="ja-JP" altLang="en-US" smtClean="0"/>
              <a:pPr/>
              <a:t>20/06/03</a:t>
            </a:fld>
            <a:endParaRPr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ja-JP" altLang="en-US" noProof="0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ja-JP" altLang="en-US" noProof="0" dirty="0"/>
              <a:t>マスター テキストの書式設定</a:t>
            </a:r>
          </a:p>
          <a:p>
            <a:pPr lvl="1" rtl="0"/>
            <a:r>
              <a:rPr lang="ja-JP" altLang="en-US" noProof="0" dirty="0"/>
              <a:t>第 </a:t>
            </a:r>
            <a:r>
              <a:rPr lang="en-US" altLang="ja-JP" noProof="0" dirty="0"/>
              <a:t>2 </a:t>
            </a:r>
            <a:r>
              <a:rPr lang="ja-JP" altLang="en-US" noProof="0" dirty="0"/>
              <a:t>レベル</a:t>
            </a:r>
          </a:p>
          <a:p>
            <a:pPr lvl="2" rtl="0"/>
            <a:r>
              <a:rPr lang="ja-JP" altLang="en-US" noProof="0" dirty="0"/>
              <a:t>第 </a:t>
            </a:r>
            <a:r>
              <a:rPr lang="en-US" altLang="ja-JP" noProof="0" dirty="0"/>
              <a:t>3 </a:t>
            </a:r>
            <a:r>
              <a:rPr lang="ja-JP" altLang="en-US" noProof="0" dirty="0"/>
              <a:t>レベル</a:t>
            </a:r>
          </a:p>
          <a:p>
            <a:pPr lvl="3" rtl="0"/>
            <a:r>
              <a:rPr lang="ja-JP" altLang="en-US" noProof="0" dirty="0"/>
              <a:t>第 </a:t>
            </a:r>
            <a:r>
              <a:rPr lang="en-US" altLang="ja-JP" noProof="0" dirty="0"/>
              <a:t>4 </a:t>
            </a:r>
            <a:r>
              <a:rPr lang="ja-JP" altLang="en-US" noProof="0" dirty="0"/>
              <a:t>レベル</a:t>
            </a:r>
          </a:p>
          <a:p>
            <a:pPr lvl="4" rtl="0"/>
            <a:r>
              <a:rPr lang="ja-JP" altLang="en-US" noProof="0" dirty="0"/>
              <a:t>第 </a:t>
            </a:r>
            <a:r>
              <a:rPr lang="en-US" altLang="ja-JP" noProof="0" dirty="0"/>
              <a:t>5 </a:t>
            </a:r>
            <a:r>
              <a:rPr lang="ja-JP" altLang="en-US" noProof="0" dirty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noProof="0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F93199CD-3E1B-4AE6-990F-76F925F5EA9F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altLang="ja-JP" smtClean="0"/>
              <a:pPr/>
              <a:t>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64766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66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ja-JP" altLang="en-US" noProof="0"/>
              <a:t>マスター サブタイトルの書式設定</a:t>
            </a:r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rtl="0"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 rtl="0"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 rtl="0"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 rtl="0"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ja-JP" altLang="en-US" noProof="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noProof="0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2A013F82-EE5E-44EE-A61D-E31C6657F26F}" type="slidenum">
              <a:rPr lang="en-US" altLang="ja-JP" noProof="0" smtClean="0"/>
              <a:pPr/>
              <a:t>‹#›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rtl="0"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 rtl="0"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 rtl="0"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 rtl="0"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ja-JP" altLang="en-US" noProof="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noProof="0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2A013F82-EE5E-44EE-A61D-E31C6657F26F}" type="slidenum">
              <a:rPr lang="en-US" altLang="ja-JP" noProof="0" smtClean="0"/>
              <a:pPr/>
              <a:t>‹#›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 algn="l" rtl="0"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  <a:lvl6pPr algn="l" rtl="0">
              <a:defRPr/>
            </a:lvl6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ja-JP" altLang="en-US" noProof="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noProof="0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10648146" y="6400800"/>
            <a:ext cx="838201" cy="276228"/>
          </a:xfrm>
        </p:spPr>
        <p:txBody>
          <a:bodyPr rtlCol="0"/>
          <a:lstStyle>
            <a:lvl1pPr>
              <a:defRPr sz="120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2A013F82-EE5E-44EE-A61D-E31C6657F26F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4800" b="0" cap="none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rtlCol="0" anchor="t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noProof="0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2A013F82-EE5E-44EE-A61D-E31C6657F26F}" type="slidenum">
              <a:rPr lang="en-US" altLang="ja-JP" noProof="0" smtClean="0"/>
              <a:pPr/>
              <a:t>‹#›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段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 rtlCol="0">
            <a:normAutofit/>
          </a:bodyPr>
          <a:lstStyle>
            <a:lvl1pPr algn="l" rtl="0">
              <a:defRPr sz="24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algn="l" rtl="0">
              <a:defRPr sz="200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 algn="l" rtl="0">
              <a:defRPr sz="180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 algn="l" rtl="0">
              <a:defRPr sz="1600"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 algn="l" rtl="0">
              <a:defRPr sz="1600"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ja-JP" altLang="en-US" noProof="0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 rtlCol="0">
            <a:normAutofit/>
          </a:bodyPr>
          <a:lstStyle>
            <a:lvl1pPr algn="l" rtl="0">
              <a:defRPr sz="24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algn="l" rtl="0">
              <a:defRPr sz="200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 algn="l" rtl="0">
              <a:defRPr sz="180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 algn="l" rtl="0">
              <a:defRPr sz="1600"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 algn="l" rtl="0">
              <a:defRPr sz="1600"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ja-JP" altLang="en-US" noProof="0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noProof="0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2A013F82-EE5E-44EE-A61D-E31C6657F26F}" type="slidenum">
              <a:rPr lang="en-US" altLang="ja-JP" noProof="0" smtClean="0"/>
              <a:pPr/>
              <a:t>‹#›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 rtlCol="0">
            <a:normAutofit/>
          </a:bodyPr>
          <a:lstStyle>
            <a:lvl1pPr algn="l" rtl="0">
              <a:defRPr sz="24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algn="l" rtl="0">
              <a:defRPr sz="200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 algn="l" rtl="0">
              <a:defRPr sz="180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 algn="l" rtl="0">
              <a:defRPr sz="1600"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 algn="l" rtl="0">
              <a:defRPr sz="1600"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ja-JP" altLang="en-US" noProof="0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 rtlCol="0">
            <a:normAutofit/>
          </a:bodyPr>
          <a:lstStyle>
            <a:lvl1pPr algn="l" rtl="0">
              <a:defRPr sz="24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algn="l" rtl="0">
              <a:defRPr sz="200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 algn="l" rtl="0">
              <a:defRPr sz="180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 algn="l" rtl="0">
              <a:defRPr sz="1600"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 algn="l" rtl="0">
              <a:defRPr sz="1600"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ja-JP" altLang="en-US" noProof="0" dirty="0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noProof="0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2A013F82-EE5E-44EE-A61D-E31C6657F26F}" type="slidenum">
              <a:rPr lang="en-US" altLang="ja-JP" noProof="0" smtClean="0"/>
              <a:pPr/>
              <a:t>‹#›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noProof="0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2A013F82-EE5E-44EE-A61D-E31C6657F26F}" type="slidenum">
              <a:rPr lang="en-US" altLang="ja-JP" noProof="0" smtClean="0"/>
              <a:pPr/>
              <a:t>‹#›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noProof="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2A013F82-EE5E-44EE-A61D-E31C6657F26F}" type="slidenum">
              <a:rPr lang="en-US" altLang="ja-JP" noProof="0" smtClean="0"/>
              <a:pPr/>
              <a:t>‹#›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rtlCol="0" anchor="b">
            <a:noAutofit/>
          </a:bodyPr>
          <a:lstStyle>
            <a:lvl1pPr algn="l" rtl="0">
              <a:lnSpc>
                <a:spcPct val="90000"/>
              </a:lnSpc>
              <a:defRPr sz="3600" b="0" baseline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 rtlCol="0">
            <a:normAutofit/>
          </a:bodyPr>
          <a:lstStyle>
            <a:lvl1pPr algn="l" rtl="0">
              <a:defRPr sz="24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algn="l" rtl="0">
              <a:defRPr sz="200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 algn="l" rtl="0">
              <a:defRPr sz="180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 algn="l" rtl="0">
              <a:defRPr sz="1600"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 algn="l" rtl="0">
              <a:defRPr sz="1600"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ja-JP" altLang="en-US" noProof="0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 rtlCol="0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1200"/>
              </a:spcBef>
              <a:buNone/>
              <a:defRPr sz="18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noProof="0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2A013F82-EE5E-44EE-A61D-E31C6657F26F}" type="slidenum">
              <a:rPr lang="en-US" altLang="ja-JP" noProof="0" smtClean="0"/>
              <a:pPr/>
              <a:t>‹#›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 rtlCol="0">
            <a:normAutofit/>
          </a:bodyPr>
          <a:lstStyle>
            <a:lvl1pPr marL="0" indent="0" algn="ctr" rtl="0">
              <a:buNone/>
              <a:defRPr sz="24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ja-JP" altLang="en-US" noProof="0"/>
              <a:t>アイコンをクリックして図を追加</a:t>
            </a:r>
            <a:endParaRPr lang="ja-JP" altLang="en-US" noProof="0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rtlCol="0" anchor="b">
            <a:normAutofit/>
          </a:bodyPr>
          <a:lstStyle>
            <a:lvl1pPr algn="l" rtl="0">
              <a:lnSpc>
                <a:spcPct val="90000"/>
              </a:lnSpc>
              <a:defRPr sz="3600" b="0" i="0" baseline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 rtlCol="0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1200"/>
              </a:spcBef>
              <a:buNone/>
              <a:defRPr sz="18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noProof="0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2A013F82-EE5E-44EE-A61D-E31C6657F26F}" type="slidenum">
              <a:rPr lang="en-US" altLang="ja-JP" noProof="0" smtClean="0"/>
              <a:pPr/>
              <a:t>‹#›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ja-JP" altLang="en-US" noProof="0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ja-JP" altLang="en-US" noProof="0" dirty="0"/>
              <a:t>マスター テキストの書式設定</a:t>
            </a:r>
          </a:p>
          <a:p>
            <a:pPr lvl="1" rtl="0"/>
            <a:r>
              <a:rPr lang="ja-JP" altLang="en-US" noProof="0" dirty="0"/>
              <a:t>第 </a:t>
            </a:r>
            <a:r>
              <a:rPr lang="en-US" altLang="ja-JP" noProof="0" dirty="0"/>
              <a:t>2 </a:t>
            </a:r>
            <a:r>
              <a:rPr lang="ja-JP" altLang="en-US" noProof="0" dirty="0"/>
              <a:t>レベル</a:t>
            </a:r>
          </a:p>
          <a:p>
            <a:pPr lvl="2" rtl="0"/>
            <a:r>
              <a:rPr lang="ja-JP" altLang="en-US" noProof="0" dirty="0"/>
              <a:t>第 </a:t>
            </a:r>
            <a:r>
              <a:rPr lang="en-US" altLang="ja-JP" noProof="0" dirty="0"/>
              <a:t>3 </a:t>
            </a:r>
            <a:r>
              <a:rPr lang="ja-JP" altLang="en-US" noProof="0" dirty="0"/>
              <a:t>レベル</a:t>
            </a:r>
          </a:p>
          <a:p>
            <a:pPr lvl="3" rtl="0"/>
            <a:r>
              <a:rPr lang="ja-JP" altLang="en-US" noProof="0" dirty="0"/>
              <a:t>第 </a:t>
            </a:r>
            <a:r>
              <a:rPr lang="en-US" altLang="ja-JP" noProof="0" dirty="0"/>
              <a:t>4 </a:t>
            </a:r>
            <a:r>
              <a:rPr lang="ja-JP" altLang="en-US" noProof="0" dirty="0"/>
              <a:t>レベル</a:t>
            </a:r>
          </a:p>
          <a:p>
            <a:pPr lvl="4" rtl="0"/>
            <a:r>
              <a:rPr lang="ja-JP" altLang="en-US" noProof="0" dirty="0"/>
              <a:t>第 </a:t>
            </a:r>
            <a:r>
              <a:rPr lang="en-US" altLang="ja-JP" noProof="0" dirty="0"/>
              <a:t>5 </a:t>
            </a:r>
            <a:r>
              <a:rPr lang="ja-JP" altLang="en-US" noProof="0" dirty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>
                <a:solidFill>
                  <a:schemeClr val="tx1">
                    <a:tint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000">
                <a:solidFill>
                  <a:schemeClr val="tx1">
                    <a:tint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noProof="0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>
                <a:solidFill>
                  <a:schemeClr val="tx1">
                    <a:tint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2A013F82-EE5E-44EE-A61D-E31C6657F26F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600" kern="1200" spc="100" baseline="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kumimoji="1" sz="24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kumimoji="1" sz="20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kumimoji="1" sz="18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kumimoji="1" sz="16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kumimoji="1" sz="16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10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gi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4" Type="http://schemas.openxmlformats.org/officeDocument/2006/relationships/image" Target="../media/image15.gif"/><Relationship Id="rId5" Type="http://schemas.openxmlformats.org/officeDocument/2006/relationships/image" Target="../media/image16.gif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3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4" Type="http://schemas.openxmlformats.org/officeDocument/2006/relationships/image" Target="../media/image20.gif"/><Relationship Id="rId5" Type="http://schemas.openxmlformats.org/officeDocument/2006/relationships/image" Target="../media/image21.gif"/><Relationship Id="rId6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5" Type="http://schemas.openxmlformats.org/officeDocument/2006/relationships/image" Target="../media/image26.jpeg"/><Relationship Id="rId6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8.gif"/><Relationship Id="rId3" Type="http://schemas.openxmlformats.org/officeDocument/2006/relationships/image" Target="../media/image29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0.gi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1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549796" y="1981200"/>
            <a:ext cx="11089232" cy="2895600"/>
          </a:xfrm>
        </p:spPr>
        <p:txBody>
          <a:bodyPr rtlCol="0" anchor="ctr">
            <a:normAutofit/>
          </a:bodyPr>
          <a:lstStyle/>
          <a:p>
            <a:pPr algn="ctr" rtl="0"/>
            <a:r>
              <a:rPr lang="ja-JP" alt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ゾーン・チェアパーソン研修</a:t>
            </a:r>
          </a:p>
        </p:txBody>
      </p:sp>
      <p:sp>
        <p:nvSpPr>
          <p:cNvPr id="4" name="サブタイトル 3"/>
          <p:cNvSpPr>
            <a:spLocks noGrp="1"/>
          </p:cNvSpPr>
          <p:nvPr>
            <p:ph type="subTitle" idx="1"/>
          </p:nvPr>
        </p:nvSpPr>
        <p:spPr>
          <a:xfrm>
            <a:off x="909836" y="1981200"/>
            <a:ext cx="5256584" cy="644624"/>
          </a:xfrm>
        </p:spPr>
        <p:txBody>
          <a:bodyPr rtlCol="0" anchor="ctr">
            <a:normAutofit fontScale="85000" lnSpcReduction="10000"/>
          </a:bodyPr>
          <a:lstStyle/>
          <a:p>
            <a:pPr algn="ctr" rtl="0"/>
            <a:r>
              <a:rPr lang="ja-JP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ライオンズクラブ国際協会</a:t>
            </a:r>
            <a:endParaRPr lang="ja-JP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xmlns="" id="{90B82269-443F-4F03-B6FF-F2BC5CE435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8908" y="5301208"/>
            <a:ext cx="1327500" cy="1260000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xmlns="" id="{63E6725F-6E53-4B04-8411-A974B7334D64}"/>
              </a:ext>
            </a:extLst>
          </p:cNvPr>
          <p:cNvSpPr/>
          <p:nvPr/>
        </p:nvSpPr>
        <p:spPr>
          <a:xfrm>
            <a:off x="1053852" y="5157192"/>
            <a:ext cx="64087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ja-JP" sz="2800" kern="1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ゾーン・チェアパーソンへのご就任、</a:t>
            </a:r>
            <a:endParaRPr lang="en-US" altLang="ja-JP" sz="2800" kern="100" dirty="0"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ja-JP" altLang="ja-JP" sz="2800" kern="1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おめでとうございます！</a:t>
            </a:r>
            <a:endParaRPr lang="ja-JP" altLang="ja-JP" sz="2000" kern="100" dirty="0"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131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Yellow Bar">
            <a:extLst>
              <a:ext uri="{FF2B5EF4-FFF2-40B4-BE49-F238E27FC236}">
                <a16:creationId xmlns:a16="http://schemas.microsoft.com/office/drawing/2014/main" xmlns="" id="{35FDE901-C5C4-4093-9664-163A43E29615}"/>
              </a:ext>
            </a:extLst>
          </p:cNvPr>
          <p:cNvSpPr/>
          <p:nvPr/>
        </p:nvSpPr>
        <p:spPr>
          <a:xfrm>
            <a:off x="1269875" y="1124744"/>
            <a:ext cx="9433048" cy="72008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ja-JP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Arial" charset="0"/>
              </a:rPr>
              <a:t> </a:t>
            </a:r>
          </a:p>
        </p:txBody>
      </p:sp>
      <p:sp>
        <p:nvSpPr>
          <p:cNvPr id="8" name="Headline">
            <a:extLst>
              <a:ext uri="{FF2B5EF4-FFF2-40B4-BE49-F238E27FC236}">
                <a16:creationId xmlns:a16="http://schemas.microsoft.com/office/drawing/2014/main" xmlns="" id="{C08164AF-4083-448A-969B-6C0FC69975F4}"/>
              </a:ext>
            </a:extLst>
          </p:cNvPr>
          <p:cNvSpPr txBox="1">
            <a:spLocks/>
          </p:cNvSpPr>
          <p:nvPr/>
        </p:nvSpPr>
        <p:spPr>
          <a:xfrm>
            <a:off x="1093139" y="260648"/>
            <a:ext cx="9786521" cy="86409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ja-JP" alt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ゾーンの運営役員としての役割</a:t>
            </a:r>
            <a:endParaRPr lang="ja-JP" sz="4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xmlns="" id="{393E715C-AAEE-4D37-9B0D-7F401B05D73C}"/>
              </a:ext>
            </a:extLst>
          </p:cNvPr>
          <p:cNvSpPr/>
          <p:nvPr/>
        </p:nvSpPr>
        <p:spPr>
          <a:xfrm>
            <a:off x="1093139" y="1272817"/>
            <a:ext cx="10689905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ライオンズクラブ</a:t>
            </a:r>
            <a:r>
              <a:rPr lang="ja-JP" altLang="en-US" sz="28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国際協会の目的を推進</a:t>
            </a: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する。</a:t>
            </a:r>
            <a:endParaRPr lang="en-US" altLang="ja-JP" sz="2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ゾーン内のクラブに</a:t>
            </a:r>
            <a:r>
              <a:rPr lang="ja-JP" altLang="en-US" sz="28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クラブ活性化計画を推奨</a:t>
            </a: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する。</a:t>
            </a:r>
            <a:endParaRPr lang="en-US" altLang="ja-JP" sz="2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地区、複合地区、国際協会の問題に関して、ゾーン内の</a:t>
            </a:r>
            <a:r>
              <a:rPr lang="ja-JP" altLang="en-US" sz="28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各クラブを代表</a:t>
            </a: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する。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ゾーン内における地区、複合地区、国際協会の</a:t>
            </a:r>
            <a:r>
              <a:rPr lang="ja-JP" altLang="en-US" sz="28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事業の進展状況を監督</a:t>
            </a: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する。</a:t>
            </a:r>
            <a:endParaRPr lang="en-US" altLang="ja-JP" sz="2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すべてのクラブが</a:t>
            </a:r>
            <a:r>
              <a:rPr lang="ja-JP" altLang="en-US" sz="28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クラブ会則に従って運営されるよう、努力</a:t>
            </a: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する。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クラブに割り当てられた数の代議員全員を国際大会及び複合地区、地区大会に派遣して、</a:t>
            </a:r>
            <a:r>
              <a:rPr lang="ja-JP" altLang="en-US" sz="28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大会参加を促進</a:t>
            </a: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する。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国際理事会の指示により要求される</a:t>
            </a:r>
            <a:r>
              <a:rPr lang="ja-JP" altLang="en-US" sz="28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その他の任務を遂行</a:t>
            </a: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する。 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xmlns="" id="{C2CDF3F9-91F4-4064-9E49-9C4790E37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altLang="ja-JP" noProof="0" smtClean="0"/>
              <a:pPr/>
              <a:t>10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7007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Yellow Bar">
            <a:extLst>
              <a:ext uri="{FF2B5EF4-FFF2-40B4-BE49-F238E27FC236}">
                <a16:creationId xmlns:a16="http://schemas.microsoft.com/office/drawing/2014/main" xmlns="" id="{35FDE901-C5C4-4093-9664-163A43E29615}"/>
              </a:ext>
            </a:extLst>
          </p:cNvPr>
          <p:cNvSpPr/>
          <p:nvPr/>
        </p:nvSpPr>
        <p:spPr>
          <a:xfrm>
            <a:off x="1054412" y="1336672"/>
            <a:ext cx="10080000" cy="72008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ja-JP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Arial" charset="0"/>
              </a:rPr>
              <a:t> </a:t>
            </a:r>
          </a:p>
        </p:txBody>
      </p:sp>
      <p:sp>
        <p:nvSpPr>
          <p:cNvPr id="8" name="Headline">
            <a:extLst>
              <a:ext uri="{FF2B5EF4-FFF2-40B4-BE49-F238E27FC236}">
                <a16:creationId xmlns:a16="http://schemas.microsoft.com/office/drawing/2014/main" xmlns="" id="{C08164AF-4083-448A-969B-6C0FC69975F4}"/>
              </a:ext>
            </a:extLst>
          </p:cNvPr>
          <p:cNvSpPr txBox="1">
            <a:spLocks/>
          </p:cNvSpPr>
          <p:nvPr/>
        </p:nvSpPr>
        <p:spPr>
          <a:xfrm>
            <a:off x="614039" y="218232"/>
            <a:ext cx="10960746" cy="111844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ja-JP" alt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地区ガバナー諮問委員会の委員長としての役割</a:t>
            </a:r>
            <a:endParaRPr lang="ja-JP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xmlns="" id="{0D2C8035-98BE-4CE4-9074-2DC5D295D362}"/>
              </a:ext>
            </a:extLst>
          </p:cNvPr>
          <p:cNvSpPr/>
          <p:nvPr/>
        </p:nvSpPr>
        <p:spPr>
          <a:xfrm>
            <a:off x="614039" y="1483325"/>
            <a:ext cx="11169005" cy="4755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ja-JP" altLang="en-US" sz="3200" kern="1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地区ガバナー諮問委員会会議（ゾーン会議）の議長を務める。</a:t>
            </a:r>
            <a:endParaRPr lang="en-US" altLang="ja-JP" sz="3200" kern="100" dirty="0">
              <a:solidFill>
                <a:srgbClr val="FFC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pPr lvl="1" algn="just">
              <a:spcAft>
                <a:spcPts val="1200"/>
              </a:spcAft>
            </a:pPr>
            <a:r>
              <a:rPr lang="ja-JP" altLang="en-US" sz="28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クラブ役員が一堂に会して意見、課題、最善の方法、成功事例などを交換し合い、地区・複合地区・国際協会の取り組みについて学ぶ。</a:t>
            </a:r>
            <a:endParaRPr lang="en-US" altLang="ja-JP" sz="2800" kern="1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pPr marL="457200" indent="-457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ja-JP" altLang="en-US" sz="32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地区</a:t>
            </a:r>
            <a:r>
              <a:rPr lang="en-US" altLang="ja-JP" sz="32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GMT</a:t>
            </a:r>
            <a:r>
              <a:rPr lang="ja-JP" altLang="en-US" sz="32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</a:t>
            </a:r>
            <a:r>
              <a:rPr lang="en-US" altLang="ja-JP" sz="32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GLT</a:t>
            </a:r>
            <a:r>
              <a:rPr lang="ja-JP" altLang="en-US" sz="32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</a:t>
            </a:r>
            <a:r>
              <a:rPr lang="en-US" altLang="ja-JP" sz="32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GST</a:t>
            </a:r>
            <a:r>
              <a:rPr lang="ja-JP" altLang="en-US" sz="32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</a:t>
            </a:r>
            <a:r>
              <a:rPr lang="en-US" altLang="ja-JP" sz="32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FWT</a:t>
            </a:r>
            <a:r>
              <a:rPr lang="ja-JP" altLang="en-US" sz="32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各コーディネーターを特別ゲストとして地区ガバナー諮問委員会会議に招く。</a:t>
            </a:r>
            <a:endParaRPr lang="en-US" altLang="ja-JP" sz="3200" dirty="0">
              <a:solidFill>
                <a:srgbClr val="FFC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lvl="1" algn="just">
              <a:spcAft>
                <a:spcPts val="1200"/>
              </a:spcAft>
            </a:pP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会員増強・指導力育成・奉仕に関係するニーズと、各チームがゾーン内のクラブを支援する方法について討議するよう努める。</a:t>
            </a:r>
          </a:p>
          <a:p>
            <a:pPr marL="457200" indent="-457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ja-JP" altLang="en-US" sz="32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地区ガバナー諮問委員会々議の報告書を作成する。</a:t>
            </a:r>
            <a:endParaRPr lang="en-US" altLang="ja-JP" sz="3200" dirty="0">
              <a:solidFill>
                <a:srgbClr val="FFC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lvl="1" algn="just"/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会議後５日以内にライオンズクラブ国際協会及び地区ガバナーに送付。</a:t>
            </a:r>
            <a:endParaRPr lang="ja-JP" altLang="ja-JP" sz="2800" kern="100" dirty="0"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xmlns="" id="{04752D27-E642-459A-B9A1-46588ECE3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altLang="ja-JP" noProof="0" smtClean="0"/>
              <a:pPr/>
              <a:t>11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542905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Yellow Bar">
            <a:extLst>
              <a:ext uri="{FF2B5EF4-FFF2-40B4-BE49-F238E27FC236}">
                <a16:creationId xmlns:a16="http://schemas.microsoft.com/office/drawing/2014/main" xmlns="" id="{BA1A303C-0501-43F4-B797-6E86C76227E3}"/>
              </a:ext>
            </a:extLst>
          </p:cNvPr>
          <p:cNvSpPr/>
          <p:nvPr/>
        </p:nvSpPr>
        <p:spPr>
          <a:xfrm>
            <a:off x="1269875" y="1379088"/>
            <a:ext cx="9433048" cy="72008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ja-JP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Arial" charset="0"/>
              </a:rPr>
              <a:t> </a:t>
            </a:r>
          </a:p>
        </p:txBody>
      </p:sp>
      <p:sp>
        <p:nvSpPr>
          <p:cNvPr id="6" name="Headline">
            <a:extLst>
              <a:ext uri="{FF2B5EF4-FFF2-40B4-BE49-F238E27FC236}">
                <a16:creationId xmlns:a16="http://schemas.microsoft.com/office/drawing/2014/main" xmlns="" id="{09FAAD12-1C4E-49D0-9E53-FD8E58C18C71}"/>
              </a:ext>
            </a:extLst>
          </p:cNvPr>
          <p:cNvSpPr txBox="1">
            <a:spLocks/>
          </p:cNvSpPr>
          <p:nvPr/>
        </p:nvSpPr>
        <p:spPr>
          <a:xfrm>
            <a:off x="1093139" y="260648"/>
            <a:ext cx="9786521" cy="111844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ja-JP" alt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地区チームの一員としての役割</a:t>
            </a:r>
            <a:endParaRPr lang="ja-JP" sz="4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xmlns="" id="{F30B189B-2F9F-49DA-AB83-2D49E9616E7E}"/>
              </a:ext>
            </a:extLst>
          </p:cNvPr>
          <p:cNvSpPr txBox="1"/>
          <p:nvPr/>
        </p:nvSpPr>
        <p:spPr>
          <a:xfrm>
            <a:off x="1917948" y="1700808"/>
            <a:ext cx="864096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ＭＳ ゴシック" panose="020B0609070205080204" pitchFamily="49" charset="-128"/>
                <a:cs typeface="Arial" panose="020B0604020202020204" pitchFamily="34" charset="0"/>
              </a:rPr>
              <a:t>ゾーン・チェアパーソンは</a:t>
            </a:r>
            <a:endParaRPr lang="en-US" altLang="ja-JP" sz="4000" dirty="0">
              <a:latin typeface="ＭＳ ゴシック" panose="020B0609070205080204" pitchFamily="49" charset="-128"/>
              <a:cs typeface="Arial" panose="020B0604020202020204" pitchFamily="34" charset="0"/>
            </a:endParaRPr>
          </a:p>
          <a:p>
            <a:r>
              <a:rPr lang="ja-JP" altLang="en-US" sz="4400" dirty="0">
                <a:latin typeface="ＭＳ ゴシック" panose="020B0609070205080204" pitchFamily="49" charset="-128"/>
                <a:cs typeface="Arial" panose="020B0604020202020204" pitchFamily="34" charset="0"/>
              </a:rPr>
              <a:t>グローバル・アクション・チーム</a:t>
            </a:r>
            <a:endParaRPr lang="en-US" altLang="ja-JP" sz="4400" dirty="0">
              <a:latin typeface="ＭＳ ゴシック" panose="020B0609070205080204" pitchFamily="49" charset="-128"/>
              <a:cs typeface="Arial" panose="020B0604020202020204" pitchFamily="34" charset="0"/>
            </a:endParaRPr>
          </a:p>
          <a:p>
            <a:pPr algn="r"/>
            <a:r>
              <a:rPr lang="ja-JP" altLang="en-US" sz="4000" dirty="0">
                <a:latin typeface="ＭＳ ゴシック" panose="020B0609070205080204" pitchFamily="49" charset="-128"/>
                <a:cs typeface="Arial" panose="020B0604020202020204" pitchFamily="34" charset="0"/>
              </a:rPr>
              <a:t>の一員でもある</a:t>
            </a:r>
            <a:endParaRPr lang="ja-JP" sz="4400" dirty="0">
              <a:latin typeface="ＭＳ ゴシック" panose="020B0609070205080204" pitchFamily="49" charset="-128"/>
              <a:ea typeface="ＭＳ ゴシック" panose="020B0609070205080204" pitchFamily="49" charset="-128"/>
              <a:cs typeface="Arial" panose="020B0604020202020204" pitchFamily="34" charset="0"/>
            </a:endParaRPr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xmlns="" id="{0D712774-B647-4A7E-8485-4B5E78C481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41" b="-880"/>
          <a:stretch>
            <a:fillRect/>
          </a:stretch>
        </p:blipFill>
        <p:spPr bwMode="auto">
          <a:xfrm>
            <a:off x="1629917" y="3429000"/>
            <a:ext cx="2606217" cy="2701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xmlns="" id="{2598AED6-4D03-4BFF-9E53-442306157744}"/>
              </a:ext>
            </a:extLst>
          </p:cNvPr>
          <p:cNvSpPr/>
          <p:nvPr/>
        </p:nvSpPr>
        <p:spPr>
          <a:xfrm>
            <a:off x="4786835" y="4040929"/>
            <a:ext cx="6092825" cy="204671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ja-JP" altLang="ja-JP" sz="2800" dirty="0">
                <a:solidFill>
                  <a:schemeClr val="tx2">
                    <a:lumMod val="90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地区は</a:t>
            </a:r>
            <a:r>
              <a:rPr lang="ja-JP" altLang="en-US" sz="2800" dirty="0">
                <a:solidFill>
                  <a:schemeClr val="tx2">
                    <a:lumMod val="90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、</a:t>
            </a:r>
            <a:r>
              <a:rPr lang="ja-JP" altLang="ja-JP" sz="2800" dirty="0">
                <a:solidFill>
                  <a:schemeClr val="tx2">
                    <a:lumMod val="90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奉仕のインパクト、会員増強と</a:t>
            </a:r>
            <a:endParaRPr lang="en-US" altLang="ja-JP" sz="2800" dirty="0">
              <a:solidFill>
                <a:schemeClr val="tx2">
                  <a:lumMod val="90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ja-JP" altLang="ja-JP" sz="2800" dirty="0">
                <a:solidFill>
                  <a:schemeClr val="tx2">
                    <a:lumMod val="90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リーダーシップ育成にかかわる課題や</a:t>
            </a:r>
            <a:endParaRPr lang="en-US" altLang="ja-JP" sz="2800" dirty="0">
              <a:solidFill>
                <a:schemeClr val="tx2">
                  <a:lumMod val="90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ja-JP" altLang="ja-JP" sz="2800" dirty="0">
                <a:solidFill>
                  <a:schemeClr val="tx2">
                    <a:lumMod val="90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機会に</a:t>
            </a:r>
            <a:r>
              <a:rPr lang="ja-JP" altLang="en-US" sz="2800" dirty="0">
                <a:solidFill>
                  <a:schemeClr val="tx2">
                    <a:lumMod val="90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、クラブまで</a:t>
            </a:r>
            <a:r>
              <a:rPr lang="ja-JP" altLang="ja-JP" sz="2800" dirty="0">
                <a:solidFill>
                  <a:schemeClr val="tx2">
                    <a:lumMod val="90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確実に一貫した方法</a:t>
            </a:r>
            <a:endParaRPr lang="en-US" altLang="ja-JP" sz="2800" dirty="0">
              <a:solidFill>
                <a:schemeClr val="tx2">
                  <a:lumMod val="90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ja-JP" altLang="ja-JP" sz="2800" dirty="0">
                <a:solidFill>
                  <a:schemeClr val="tx2">
                    <a:lumMod val="90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で取り組むことができ</a:t>
            </a:r>
            <a:r>
              <a:rPr lang="ja-JP" altLang="en-US" sz="2800" dirty="0">
                <a:solidFill>
                  <a:schemeClr val="tx2">
                    <a:lumMod val="90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る</a:t>
            </a:r>
            <a:r>
              <a:rPr lang="ja-JP" altLang="ja-JP" sz="2800" dirty="0">
                <a:solidFill>
                  <a:schemeClr val="tx2">
                    <a:lumMod val="90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。</a:t>
            </a:r>
            <a:endParaRPr lang="ja-JP" altLang="en-US" sz="2800" dirty="0">
              <a:solidFill>
                <a:schemeClr val="tx2">
                  <a:lumMod val="90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xmlns="" id="{B196223B-D14B-4CBA-80A9-C7C3A9BDA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altLang="ja-JP" noProof="0" smtClean="0"/>
              <a:pPr/>
              <a:t>12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554138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xmlns="" id="{B8F14888-2FCE-4F8A-94BA-ED7DF6FEE4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852" y="0"/>
            <a:ext cx="9815120" cy="6858000"/>
          </a:xfrm>
          <a:prstGeom prst="rect">
            <a:avLst/>
          </a:prstGeom>
        </p:spPr>
      </p:pic>
      <p:sp>
        <p:nvSpPr>
          <p:cNvPr id="4" name="矢印: 右 3">
            <a:extLst>
              <a:ext uri="{FF2B5EF4-FFF2-40B4-BE49-F238E27FC236}">
                <a16:creationId xmlns:a16="http://schemas.microsoft.com/office/drawing/2014/main" xmlns="" id="{872D34B3-DB23-4786-9433-B74AB4CA5BFC}"/>
              </a:ext>
            </a:extLst>
          </p:cNvPr>
          <p:cNvSpPr/>
          <p:nvPr/>
        </p:nvSpPr>
        <p:spPr>
          <a:xfrm>
            <a:off x="4222204" y="2636912"/>
            <a:ext cx="504056" cy="504056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xmlns="" id="{197A808F-F345-4A98-A70C-BEBF06FA9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altLang="ja-JP" noProof="0" smtClean="0"/>
              <a:pPr/>
              <a:t>13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4190910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>
            <a:extLst>
              <a:ext uri="{FF2B5EF4-FFF2-40B4-BE49-F238E27FC236}">
                <a16:creationId xmlns:a16="http://schemas.microsoft.com/office/drawing/2014/main" xmlns="" id="{4F20F245-D319-40D8-896A-82B9B51B8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41" b="-880"/>
          <a:stretch>
            <a:fillRect/>
          </a:stretch>
        </p:blipFill>
        <p:spPr bwMode="auto">
          <a:xfrm>
            <a:off x="9738141" y="2306046"/>
            <a:ext cx="2166640" cy="2245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xmlns="" id="{0A2DAC56-DFDC-4303-A8D1-E88BD3176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altLang="ja-JP" noProof="0" smtClean="0"/>
              <a:pPr/>
              <a:t>14</a:t>
            </a:fld>
            <a:endParaRPr lang="ja-JP" altLang="en-US" noProof="0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xmlns="" id="{85E6ABA7-4AB4-4B49-A818-6E561B47E1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78" y="-13132"/>
            <a:ext cx="9161509" cy="6871132"/>
          </a:xfrm>
          <a:prstGeom prst="rect">
            <a:avLst/>
          </a:prstGeom>
        </p:spPr>
      </p:pic>
      <p:sp>
        <p:nvSpPr>
          <p:cNvPr id="5" name="矢印: 右 4">
            <a:extLst>
              <a:ext uri="{FF2B5EF4-FFF2-40B4-BE49-F238E27FC236}">
                <a16:creationId xmlns:a16="http://schemas.microsoft.com/office/drawing/2014/main" xmlns="" id="{46501CD7-7B62-494F-96CA-F91D0897736F}"/>
              </a:ext>
            </a:extLst>
          </p:cNvPr>
          <p:cNvSpPr/>
          <p:nvPr/>
        </p:nvSpPr>
        <p:spPr>
          <a:xfrm rot="20517693" flipH="1">
            <a:off x="7524679" y="1644742"/>
            <a:ext cx="648072" cy="504056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0003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Yellow Bar">
            <a:extLst>
              <a:ext uri="{FF2B5EF4-FFF2-40B4-BE49-F238E27FC236}">
                <a16:creationId xmlns:a16="http://schemas.microsoft.com/office/drawing/2014/main" xmlns="" id="{BA1A303C-0501-43F4-B797-6E86C76227E3}"/>
              </a:ext>
            </a:extLst>
          </p:cNvPr>
          <p:cNvSpPr/>
          <p:nvPr/>
        </p:nvSpPr>
        <p:spPr>
          <a:xfrm>
            <a:off x="1269875" y="1340768"/>
            <a:ext cx="9433048" cy="72008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ja-JP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Arial" charset="0"/>
              </a:rPr>
              <a:t> </a:t>
            </a:r>
          </a:p>
        </p:txBody>
      </p:sp>
      <p:sp>
        <p:nvSpPr>
          <p:cNvPr id="6" name="Headline">
            <a:extLst>
              <a:ext uri="{FF2B5EF4-FFF2-40B4-BE49-F238E27FC236}">
                <a16:creationId xmlns:a16="http://schemas.microsoft.com/office/drawing/2014/main" xmlns="" id="{09FAAD12-1C4E-49D0-9E53-FD8E58C18C71}"/>
              </a:ext>
            </a:extLst>
          </p:cNvPr>
          <p:cNvSpPr txBox="1">
            <a:spLocks/>
          </p:cNvSpPr>
          <p:nvPr/>
        </p:nvSpPr>
        <p:spPr>
          <a:xfrm>
            <a:off x="1093139" y="222328"/>
            <a:ext cx="9786521" cy="111844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ja-JP" alt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地区チームの一員としての役割</a:t>
            </a:r>
            <a:endParaRPr lang="ja-JP" sz="4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xmlns="" id="{619CC097-8EA2-49B9-8C0F-78FD602C5462}"/>
              </a:ext>
            </a:extLst>
          </p:cNvPr>
          <p:cNvSpPr/>
          <p:nvPr/>
        </p:nvSpPr>
        <p:spPr>
          <a:xfrm>
            <a:off x="621804" y="1548141"/>
            <a:ext cx="111612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2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地区</a:t>
            </a:r>
            <a:r>
              <a:rPr lang="en-US" altLang="ja-JP" sz="32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GMT</a:t>
            </a:r>
            <a:r>
              <a:rPr lang="ja-JP" altLang="en-US" sz="32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コーディネーターと連携</a:t>
            </a: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し、新クラブ結成に積極的な役割を果たすと共に、ゾーン内全クラブの運営及び活動状況について精通する。</a:t>
            </a:r>
          </a:p>
        </p:txBody>
      </p:sp>
      <p:sp>
        <p:nvSpPr>
          <p:cNvPr id="10" name="四角形: メモ 9">
            <a:extLst>
              <a:ext uri="{FF2B5EF4-FFF2-40B4-BE49-F238E27FC236}">
                <a16:creationId xmlns:a16="http://schemas.microsoft.com/office/drawing/2014/main" xmlns="" id="{E61C3D62-E3C7-42CD-858E-34C7672DF470}"/>
              </a:ext>
            </a:extLst>
          </p:cNvPr>
          <p:cNvSpPr/>
          <p:nvPr/>
        </p:nvSpPr>
        <p:spPr>
          <a:xfrm>
            <a:off x="881960" y="2699169"/>
            <a:ext cx="10424905" cy="3969666"/>
          </a:xfrm>
          <a:prstGeom prst="foldedCorner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680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1" lang="ja-JP" altLang="en-US" sz="24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クラブに会員増強に関連する資料を推奨する</a:t>
            </a:r>
          </a:p>
          <a:p>
            <a:pPr marL="4680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1" lang="ja-JP" altLang="en-US" sz="24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クラブ活性化計画を奨励し、参加するクラブを特定する</a:t>
            </a:r>
          </a:p>
          <a:p>
            <a:pPr marL="4680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1" lang="ja-JP" altLang="en-US" sz="24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クラブ会員委員長がその役割と職責を確実に理解するよう努める</a:t>
            </a:r>
          </a:p>
          <a:p>
            <a:pPr marL="4680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1" lang="ja-JP" altLang="en-US" sz="24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新クラブを結成できそうな地域社会を特定する</a:t>
            </a:r>
          </a:p>
          <a:p>
            <a:pPr marL="4680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1" lang="ja-JP" altLang="en-US" sz="24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新規または既存の奉仕事業に会員を参加させることに重点を置く</a:t>
            </a:r>
          </a:p>
          <a:p>
            <a:pPr marL="4680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1" lang="ja-JP" altLang="en-US" sz="24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会員増強計画を実行し、地域社会での活動を宣伝するようクラブに奨励する</a:t>
            </a:r>
          </a:p>
          <a:p>
            <a:pPr marL="4680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1" lang="ja-JP" altLang="en-US" sz="24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会員増強のニーズや有効な戦略を地区ＧＭＴの他のメンバーに伝達する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xmlns="" id="{7F46B00E-8D44-4BA3-B661-1824CB3B1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altLang="ja-JP" noProof="0" smtClean="0"/>
              <a:pPr/>
              <a:t>15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758288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Yellow Bar">
            <a:extLst>
              <a:ext uri="{FF2B5EF4-FFF2-40B4-BE49-F238E27FC236}">
                <a16:creationId xmlns:a16="http://schemas.microsoft.com/office/drawing/2014/main" xmlns="" id="{BA1A303C-0501-43F4-B797-6E86C76227E3}"/>
              </a:ext>
            </a:extLst>
          </p:cNvPr>
          <p:cNvSpPr/>
          <p:nvPr/>
        </p:nvSpPr>
        <p:spPr>
          <a:xfrm>
            <a:off x="1269875" y="1340768"/>
            <a:ext cx="9433048" cy="72008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ja-JP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Arial" charset="0"/>
              </a:rPr>
              <a:t> </a:t>
            </a:r>
          </a:p>
        </p:txBody>
      </p:sp>
      <p:sp>
        <p:nvSpPr>
          <p:cNvPr id="6" name="Headline">
            <a:extLst>
              <a:ext uri="{FF2B5EF4-FFF2-40B4-BE49-F238E27FC236}">
                <a16:creationId xmlns:a16="http://schemas.microsoft.com/office/drawing/2014/main" xmlns="" id="{09FAAD12-1C4E-49D0-9E53-FD8E58C18C71}"/>
              </a:ext>
            </a:extLst>
          </p:cNvPr>
          <p:cNvSpPr txBox="1">
            <a:spLocks/>
          </p:cNvSpPr>
          <p:nvPr/>
        </p:nvSpPr>
        <p:spPr>
          <a:xfrm>
            <a:off x="1093139" y="222328"/>
            <a:ext cx="9786521" cy="111844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ja-JP" alt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地区チームの一員としての役割</a:t>
            </a:r>
            <a:endParaRPr lang="ja-JP" sz="4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xmlns="" id="{619CC097-8EA2-49B9-8C0F-78FD602C5462}"/>
              </a:ext>
            </a:extLst>
          </p:cNvPr>
          <p:cNvSpPr/>
          <p:nvPr/>
        </p:nvSpPr>
        <p:spPr>
          <a:xfrm>
            <a:off x="881958" y="1561456"/>
            <a:ext cx="1068506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2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地区</a:t>
            </a:r>
            <a:r>
              <a:rPr lang="en-US" altLang="ja-JP" sz="32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GLT</a:t>
            </a:r>
            <a:r>
              <a:rPr lang="ja-JP" altLang="en-US" sz="32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コーディネーターと連携</a:t>
            </a: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し、ゾーン、地区、または複合地区で提供される指導力育成の機会についてゾーン内のクラブに知らせ、指導力育成の取り組み支援において積極的役割を果たす。</a:t>
            </a:r>
            <a:r>
              <a:rPr lang="ja-JP" altLang="en-US" sz="28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</a:p>
        </p:txBody>
      </p:sp>
      <p:sp>
        <p:nvSpPr>
          <p:cNvPr id="10" name="四角形: メモ 9">
            <a:extLst>
              <a:ext uri="{FF2B5EF4-FFF2-40B4-BE49-F238E27FC236}">
                <a16:creationId xmlns:a16="http://schemas.microsoft.com/office/drawing/2014/main" xmlns="" id="{E61C3D62-E3C7-42CD-858E-34C7672DF470}"/>
              </a:ext>
            </a:extLst>
          </p:cNvPr>
          <p:cNvSpPr/>
          <p:nvPr/>
        </p:nvSpPr>
        <p:spPr>
          <a:xfrm>
            <a:off x="881960" y="3228694"/>
            <a:ext cx="10424905" cy="3250745"/>
          </a:xfrm>
          <a:prstGeom prst="foldedCorner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320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ja-JP" altLang="ja-JP" sz="24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クラブレベルのリーダーとなる資質のある人物を見つけ出す</a:t>
            </a:r>
          </a:p>
          <a:p>
            <a:pPr marL="4320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ja-JP" altLang="ja-JP" sz="24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研修や指導力育成の機会を利用できることを伝達し、参加を奨励する</a:t>
            </a:r>
          </a:p>
          <a:p>
            <a:pPr marL="4320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ja-JP" altLang="ja-JP" sz="24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新たなリーダーに指導的役割を担うよう奨励する</a:t>
            </a:r>
          </a:p>
          <a:p>
            <a:pPr marL="4320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ja-JP" altLang="ja-JP" sz="24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地区のＧＬＴと協力し、効果的なクラブ役員研修が確実に行われるようにする</a:t>
            </a:r>
          </a:p>
          <a:p>
            <a:pPr marL="4320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ja-JP" altLang="ja-JP" sz="24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研修や育成のニーズについて、地区ＧＬＴの他のメンバーに伝達する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xmlns="" id="{E0E38687-431B-4BDA-9655-1D7C8BE30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altLang="ja-JP" noProof="0" smtClean="0"/>
              <a:pPr/>
              <a:t>16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90697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Yellow Bar">
            <a:extLst>
              <a:ext uri="{FF2B5EF4-FFF2-40B4-BE49-F238E27FC236}">
                <a16:creationId xmlns:a16="http://schemas.microsoft.com/office/drawing/2014/main" xmlns="" id="{BA1A303C-0501-43F4-B797-6E86C76227E3}"/>
              </a:ext>
            </a:extLst>
          </p:cNvPr>
          <p:cNvSpPr/>
          <p:nvPr/>
        </p:nvSpPr>
        <p:spPr>
          <a:xfrm>
            <a:off x="1269875" y="1196752"/>
            <a:ext cx="9433048" cy="72008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ja-JP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Arial" charset="0"/>
              </a:rPr>
              <a:t> </a:t>
            </a:r>
          </a:p>
        </p:txBody>
      </p:sp>
      <p:sp>
        <p:nvSpPr>
          <p:cNvPr id="6" name="Headline">
            <a:extLst>
              <a:ext uri="{FF2B5EF4-FFF2-40B4-BE49-F238E27FC236}">
                <a16:creationId xmlns:a16="http://schemas.microsoft.com/office/drawing/2014/main" xmlns="" id="{09FAAD12-1C4E-49D0-9E53-FD8E58C18C71}"/>
              </a:ext>
            </a:extLst>
          </p:cNvPr>
          <p:cNvSpPr txBox="1">
            <a:spLocks/>
          </p:cNvSpPr>
          <p:nvPr/>
        </p:nvSpPr>
        <p:spPr>
          <a:xfrm>
            <a:off x="1093139" y="78312"/>
            <a:ext cx="9786521" cy="111844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ja-JP" alt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地区チームの一員としての役割</a:t>
            </a:r>
            <a:endParaRPr lang="ja-JP" sz="4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xmlns="" id="{619CC097-8EA2-49B9-8C0F-78FD602C5462}"/>
              </a:ext>
            </a:extLst>
          </p:cNvPr>
          <p:cNvSpPr/>
          <p:nvPr/>
        </p:nvSpPr>
        <p:spPr>
          <a:xfrm>
            <a:off x="787884" y="1381684"/>
            <a:ext cx="1061305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2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地区</a:t>
            </a:r>
            <a:r>
              <a:rPr lang="en-US" altLang="ja-JP" sz="32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GST</a:t>
            </a:r>
            <a:r>
              <a:rPr lang="ja-JP" altLang="en-US" sz="32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コーディネーターと連携</a:t>
            </a: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し、ゾーン、地区、または複合地区内の奉仕の機会についてゾーン内のクラブに知らせ、グローバルな奉仕の取り組み推進において積極的役割を果たす。</a:t>
            </a:r>
          </a:p>
        </p:txBody>
      </p:sp>
      <p:sp>
        <p:nvSpPr>
          <p:cNvPr id="10" name="四角形: メモ 9">
            <a:extLst>
              <a:ext uri="{FF2B5EF4-FFF2-40B4-BE49-F238E27FC236}">
                <a16:creationId xmlns:a16="http://schemas.microsoft.com/office/drawing/2014/main" xmlns="" id="{E61C3D62-E3C7-42CD-858E-34C7672DF470}"/>
              </a:ext>
            </a:extLst>
          </p:cNvPr>
          <p:cNvSpPr/>
          <p:nvPr/>
        </p:nvSpPr>
        <p:spPr>
          <a:xfrm>
            <a:off x="881957" y="2910506"/>
            <a:ext cx="10424905" cy="3766522"/>
          </a:xfrm>
          <a:prstGeom prst="foldedCorner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680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ja-JP" altLang="en-US" sz="24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ライオンズの戦略計画ＬＣＩフォーワードにおける奉仕のインパクトの強化の</a:t>
            </a:r>
            <a:endParaRPr lang="en-US" altLang="ja-JP" sz="24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125100" lvl="0">
              <a:spcAft>
                <a:spcPts val="1200"/>
              </a:spcAft>
            </a:pPr>
            <a:r>
              <a:rPr lang="ja-JP" altLang="en-US" sz="24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ために、グローバル重点分野を推進する</a:t>
            </a:r>
            <a:endParaRPr lang="en-US" altLang="ja-JP" sz="24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4680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ja-JP" altLang="en-US" sz="24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「クラブおよび地域社会奉仕ニーズ調査」を使って地域社会のニーズに耳を傾け、必要とされている奉仕のアドボカシー活動を行うことを支援する。</a:t>
            </a:r>
          </a:p>
          <a:p>
            <a:pPr marL="4680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ja-JP" altLang="en-US" sz="24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クラブが確実に奉仕報告を行うようにする</a:t>
            </a:r>
          </a:p>
          <a:p>
            <a:pPr marL="4680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ja-JP" altLang="en-US" sz="24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クラブに奉仕事業プランナーの活用を促す</a:t>
            </a:r>
          </a:p>
          <a:p>
            <a:pPr marL="468000" lvl="0" indent="-342900">
              <a:buFont typeface="Arial" panose="020B0604020202020204" pitchFamily="34" charset="0"/>
              <a:buChar char="•"/>
            </a:pPr>
            <a:r>
              <a:rPr lang="ja-JP" altLang="en-US" sz="24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奉仕ツールと関連資料について地区ＧＳＴの他のメンバーに伝達する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xmlns="" id="{94424505-E50B-4702-8CD2-C5DF5A4FC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altLang="ja-JP" noProof="0" smtClean="0"/>
              <a:pPr/>
              <a:t>17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088016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Yellow Bar">
            <a:extLst>
              <a:ext uri="{FF2B5EF4-FFF2-40B4-BE49-F238E27FC236}">
                <a16:creationId xmlns:a16="http://schemas.microsoft.com/office/drawing/2014/main" xmlns="" id="{BA1A303C-0501-43F4-B797-6E86C76227E3}"/>
              </a:ext>
            </a:extLst>
          </p:cNvPr>
          <p:cNvSpPr/>
          <p:nvPr/>
        </p:nvSpPr>
        <p:spPr>
          <a:xfrm>
            <a:off x="1269875" y="1340768"/>
            <a:ext cx="9433048" cy="72008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ja-JP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Arial" charset="0"/>
              </a:rPr>
              <a:t> </a:t>
            </a:r>
          </a:p>
        </p:txBody>
      </p:sp>
      <p:sp>
        <p:nvSpPr>
          <p:cNvPr id="6" name="Headline">
            <a:extLst>
              <a:ext uri="{FF2B5EF4-FFF2-40B4-BE49-F238E27FC236}">
                <a16:creationId xmlns:a16="http://schemas.microsoft.com/office/drawing/2014/main" xmlns="" id="{09FAAD12-1C4E-49D0-9E53-FD8E58C18C71}"/>
              </a:ext>
            </a:extLst>
          </p:cNvPr>
          <p:cNvSpPr txBox="1">
            <a:spLocks/>
          </p:cNvSpPr>
          <p:nvPr/>
        </p:nvSpPr>
        <p:spPr>
          <a:xfrm>
            <a:off x="1093139" y="222328"/>
            <a:ext cx="9786521" cy="111844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ja-JP" alt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地区チームの一員としての役割</a:t>
            </a:r>
            <a:endParaRPr lang="ja-JP" sz="4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xmlns="" id="{619CC097-8EA2-49B9-8C0F-78FD602C5462}"/>
              </a:ext>
            </a:extLst>
          </p:cNvPr>
          <p:cNvSpPr/>
          <p:nvPr/>
        </p:nvSpPr>
        <p:spPr>
          <a:xfrm>
            <a:off x="515866" y="1700808"/>
            <a:ext cx="6170623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2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地区</a:t>
            </a:r>
            <a:r>
              <a:rPr lang="en-US" altLang="ja-JP" sz="32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FWT</a:t>
            </a:r>
            <a:r>
              <a:rPr lang="ja-JP" altLang="en-US" sz="32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コーディネーターと連携</a:t>
            </a: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し、</a:t>
            </a:r>
            <a:endParaRPr lang="en-US" altLang="ja-JP" sz="2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ゾーン、地区、または複合地区内の</a:t>
            </a:r>
            <a:endParaRPr lang="en-US" altLang="ja-JP" sz="2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家族・女性会員の活躍について</a:t>
            </a:r>
            <a:endParaRPr lang="en-US" altLang="ja-JP" sz="2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ゾーン内のクラブに知らせ、家族・</a:t>
            </a:r>
            <a:endParaRPr lang="en-US" altLang="ja-JP" sz="2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女性会員の活躍の推進において</a:t>
            </a:r>
            <a:endParaRPr lang="en-US" altLang="ja-JP" sz="2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積極的役割を果たす。</a:t>
            </a:r>
          </a:p>
        </p:txBody>
      </p:sp>
      <p:sp>
        <p:nvSpPr>
          <p:cNvPr id="10" name="四角形: メモ 9">
            <a:extLst>
              <a:ext uri="{FF2B5EF4-FFF2-40B4-BE49-F238E27FC236}">
                <a16:creationId xmlns:a16="http://schemas.microsoft.com/office/drawing/2014/main" xmlns="" id="{E61C3D62-E3C7-42CD-858E-34C7672DF470}"/>
              </a:ext>
            </a:extLst>
          </p:cNvPr>
          <p:cNvSpPr/>
          <p:nvPr/>
        </p:nvSpPr>
        <p:spPr>
          <a:xfrm>
            <a:off x="6632399" y="1802128"/>
            <a:ext cx="5040560" cy="2638125"/>
          </a:xfrm>
          <a:prstGeom prst="foldedCorner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680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ja-JP" altLang="en-US" sz="24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家族・女性会員の活躍を支援する</a:t>
            </a:r>
          </a:p>
          <a:p>
            <a:pPr marL="4680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ja-JP" altLang="en-US" sz="24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家族と女性会員の増強</a:t>
            </a:r>
          </a:p>
          <a:p>
            <a:pPr marL="4680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ja-JP" altLang="en-US" sz="24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女性リーダーの育成</a:t>
            </a:r>
          </a:p>
          <a:p>
            <a:pPr marL="4680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ja-JP" altLang="en-US" sz="24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優れた奉仕活動の発掘と拡大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xmlns="" id="{52DB5F15-6925-4F2B-AEA9-821FB0C3CFBD}"/>
              </a:ext>
            </a:extLst>
          </p:cNvPr>
          <p:cNvSpPr/>
          <p:nvPr/>
        </p:nvSpPr>
        <p:spPr>
          <a:xfrm>
            <a:off x="515866" y="4686336"/>
            <a:ext cx="1033318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ja-JP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地区ＬＣＩＦコーディネーター</a:t>
            </a:r>
            <a:r>
              <a:rPr lang="ja-JP" alt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と協力</a:t>
            </a: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し</a:t>
            </a:r>
            <a:r>
              <a:rPr lang="ja-JP" altLang="ja-JP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、クラブ</a:t>
            </a: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に</a:t>
            </a:r>
            <a:r>
              <a:rPr lang="ja-JP" altLang="ja-JP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人道奉仕活動に関する情報を提供し、ＬＣＩＦへの支援をお願いする。</a:t>
            </a: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また、現在、</a:t>
            </a:r>
            <a:endParaRPr lang="en-US" altLang="ja-JP" sz="28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史上最も意欲的な資金獲得キャンペーンであるキャンペーン</a:t>
            </a:r>
            <a:r>
              <a:rPr lang="en-US" altLang="ja-JP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100</a:t>
            </a: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に</a:t>
            </a:r>
            <a:endParaRPr lang="en-US" altLang="ja-JP" sz="28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協力し、今後の世代に奉仕の力を与えることを目指す。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xmlns="" id="{55C535FC-096A-4E6A-B551-576442394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altLang="ja-JP" noProof="0" smtClean="0"/>
              <a:pPr/>
              <a:t>18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12161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xmlns="" id="{86156B50-CCF2-4A2E-B22E-8A87B4F13FD0}"/>
              </a:ext>
            </a:extLst>
          </p:cNvPr>
          <p:cNvSpPr/>
          <p:nvPr/>
        </p:nvSpPr>
        <p:spPr>
          <a:xfrm>
            <a:off x="913849" y="3044280"/>
            <a:ext cx="103611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ja-JP" altLang="ja-JP" sz="4800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Times New Roman" panose="02020603050405020304" pitchFamily="18" charset="0"/>
              </a:rPr>
              <a:t>クラブ・コンサルタント</a:t>
            </a:r>
            <a:r>
              <a:rPr lang="ja-JP" altLang="ja-JP" sz="4800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としての役割</a:t>
            </a:r>
            <a:endParaRPr lang="ja-JP" altLang="ja-JP" sz="3600" kern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xmlns="" id="{5B9C6238-4DC8-4F37-B1DC-703484610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altLang="ja-JP" noProof="0" smtClean="0"/>
              <a:pPr/>
              <a:t>19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47816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xmlns="" id="{AF973491-CFFC-43F7-BDB8-EF541DC71C6C}"/>
              </a:ext>
            </a:extLst>
          </p:cNvPr>
          <p:cNvSpPr txBox="1"/>
          <p:nvPr/>
        </p:nvSpPr>
        <p:spPr>
          <a:xfrm>
            <a:off x="1670765" y="3013502"/>
            <a:ext cx="88472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ゾーン・チェアパーソンの役割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xmlns="" id="{CC37FFC6-DEE9-4E08-AB8F-EE38DEE11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74932" y="6381328"/>
            <a:ext cx="838201" cy="276228"/>
          </a:xfrm>
        </p:spPr>
        <p:txBody>
          <a:bodyPr/>
          <a:lstStyle/>
          <a:p>
            <a:fld id="{2A013F82-EE5E-44EE-A61D-E31C6657F26F}" type="slidenum">
              <a:rPr lang="en-US" altLang="ja-JP" sz="1400" noProof="0" smtClean="0"/>
              <a:pPr/>
              <a:t>2</a:t>
            </a:fld>
            <a:endParaRPr lang="ja-JP" altLang="en-US" sz="1400" noProof="0" dirty="0"/>
          </a:p>
        </p:txBody>
      </p:sp>
    </p:spTree>
    <p:extLst>
      <p:ext uri="{BB962C8B-B14F-4D97-AF65-F5344CB8AC3E}">
        <p14:creationId xmlns:p14="http://schemas.microsoft.com/office/powerpoint/2010/main" val="316585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Yellow Bar">
            <a:extLst>
              <a:ext uri="{FF2B5EF4-FFF2-40B4-BE49-F238E27FC236}">
                <a16:creationId xmlns:a16="http://schemas.microsoft.com/office/drawing/2014/main" xmlns="" id="{BA1A303C-0501-43F4-B797-6E86C76227E3}"/>
              </a:ext>
            </a:extLst>
          </p:cNvPr>
          <p:cNvSpPr/>
          <p:nvPr/>
        </p:nvSpPr>
        <p:spPr>
          <a:xfrm>
            <a:off x="1269875" y="1340768"/>
            <a:ext cx="9433048" cy="72008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ja-JP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Arial" charset="0"/>
              </a:rPr>
              <a:t> </a:t>
            </a:r>
          </a:p>
        </p:txBody>
      </p:sp>
      <p:sp>
        <p:nvSpPr>
          <p:cNvPr id="6" name="Headline">
            <a:extLst>
              <a:ext uri="{FF2B5EF4-FFF2-40B4-BE49-F238E27FC236}">
                <a16:creationId xmlns:a16="http://schemas.microsoft.com/office/drawing/2014/main" xmlns="" id="{09FAAD12-1C4E-49D0-9E53-FD8E58C18C71}"/>
              </a:ext>
            </a:extLst>
          </p:cNvPr>
          <p:cNvSpPr txBox="1">
            <a:spLocks/>
          </p:cNvSpPr>
          <p:nvPr/>
        </p:nvSpPr>
        <p:spPr>
          <a:xfrm>
            <a:off x="1093139" y="222328"/>
            <a:ext cx="9786521" cy="111844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ja-JP" alt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クラブ・コンサルタントとしての役割</a:t>
            </a:r>
            <a:endParaRPr lang="ja-JP" sz="4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xmlns="" id="{619CC097-8EA2-49B9-8C0F-78FD602C5462}"/>
              </a:ext>
            </a:extLst>
          </p:cNvPr>
          <p:cNvSpPr/>
          <p:nvPr/>
        </p:nvSpPr>
        <p:spPr>
          <a:xfrm>
            <a:off x="787886" y="1561456"/>
            <a:ext cx="1061305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ea"/>
              </a:rPr>
              <a:t>クラブの健康状態を観察し、問題を解決して成功するための改善策を見出すため、助言や指針、支援をクラブに提供します。</a:t>
            </a:r>
            <a:endParaRPr lang="en-US" altLang="ja-JP" sz="2800" dirty="0">
              <a:solidFill>
                <a:schemeClr val="accent1">
                  <a:lumMod val="20000"/>
                  <a:lumOff val="80000"/>
                </a:schemeClr>
              </a:solidFill>
              <a:latin typeface="+mn-ea"/>
            </a:endParaRPr>
          </a:p>
        </p:txBody>
      </p:sp>
      <p:sp>
        <p:nvSpPr>
          <p:cNvPr id="7" name="四角形: 対角を丸める 6">
            <a:extLst>
              <a:ext uri="{FF2B5EF4-FFF2-40B4-BE49-F238E27FC236}">
                <a16:creationId xmlns:a16="http://schemas.microsoft.com/office/drawing/2014/main" xmlns="" id="{2CF30B94-50CA-4080-A9CE-D85DCB3C2657}"/>
              </a:ext>
            </a:extLst>
          </p:cNvPr>
          <p:cNvSpPr/>
          <p:nvPr/>
        </p:nvSpPr>
        <p:spPr>
          <a:xfrm>
            <a:off x="787886" y="2678013"/>
            <a:ext cx="4680000" cy="720000"/>
          </a:xfrm>
          <a:prstGeom prst="round2DiagRect">
            <a:avLst/>
          </a:prstGeom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ysClr val="windowText" lastClr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効果的なコミュニケーション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xmlns="" id="{A5D954FD-95B9-4206-8CA2-8B9A9A54E9CC}"/>
              </a:ext>
            </a:extLst>
          </p:cNvPr>
          <p:cNvSpPr/>
          <p:nvPr/>
        </p:nvSpPr>
        <p:spPr>
          <a:xfrm>
            <a:off x="5503080" y="2807180"/>
            <a:ext cx="56747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ja-JP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情報</a:t>
            </a:r>
            <a:r>
              <a:rPr lang="ja-JP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収集のための</a:t>
            </a:r>
            <a:r>
              <a:rPr lang="ja-JP" altLang="ja-JP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コミュニケーション手段</a:t>
            </a:r>
            <a:endParaRPr lang="ja-JP" altLang="en-US" sz="2400" dirty="0">
              <a:solidFill>
                <a:schemeClr val="accent1">
                  <a:lumMod val="60000"/>
                  <a:lumOff val="40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xmlns="" id="{04D9BB6A-1F37-4073-A9B0-00513E27F2AE}"/>
              </a:ext>
            </a:extLst>
          </p:cNvPr>
          <p:cNvSpPr/>
          <p:nvPr/>
        </p:nvSpPr>
        <p:spPr>
          <a:xfrm>
            <a:off x="2494012" y="3564589"/>
            <a:ext cx="640871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60000">
              <a:buFont typeface="Arial" panose="020B0604020202020204" pitchFamily="34" charset="0"/>
              <a:buChar char="•"/>
            </a:pPr>
            <a:r>
              <a:rPr lang="ja-JP" altLang="en-US" sz="2400" dirty="0">
                <a:latin typeface="+mn-ea"/>
              </a:rPr>
              <a:t>自分が期待することを明確にする</a:t>
            </a:r>
            <a:endParaRPr lang="en-US" altLang="ja-JP" sz="2400" dirty="0">
              <a:latin typeface="+mn-ea"/>
            </a:endParaRPr>
          </a:p>
          <a:p>
            <a:pPr indent="-360000">
              <a:buFont typeface="Arial" panose="020B0604020202020204" pitchFamily="34" charset="0"/>
              <a:buChar char="•"/>
            </a:pPr>
            <a:r>
              <a:rPr lang="ja-JP" altLang="en-US" sz="2400" dirty="0">
                <a:latin typeface="+mn-ea"/>
              </a:rPr>
              <a:t>先入観を持たない</a:t>
            </a:r>
            <a:endParaRPr lang="en-US" altLang="ja-JP" sz="2400" dirty="0">
              <a:latin typeface="+mn-ea"/>
            </a:endParaRPr>
          </a:p>
          <a:p>
            <a:pPr indent="-360000">
              <a:buFont typeface="Arial" panose="020B0604020202020204" pitchFamily="34" charset="0"/>
              <a:buChar char="•"/>
            </a:pPr>
            <a:r>
              <a:rPr lang="ja-JP" altLang="en-US" sz="2400" dirty="0">
                <a:latin typeface="+mn-ea"/>
              </a:rPr>
              <a:t>相手と親密な関係を築く</a:t>
            </a:r>
            <a:endParaRPr lang="en-US" altLang="ja-JP" sz="2400" dirty="0">
              <a:latin typeface="+mn-ea"/>
            </a:endParaRPr>
          </a:p>
          <a:p>
            <a:pPr indent="-360000">
              <a:buFont typeface="Arial" panose="020B0604020202020204" pitchFamily="34" charset="0"/>
              <a:buChar char="•"/>
            </a:pPr>
            <a:r>
              <a:rPr lang="ja-JP" altLang="en-US" sz="2400" dirty="0">
                <a:latin typeface="+mn-ea"/>
              </a:rPr>
              <a:t>自分の目的を説明する</a:t>
            </a:r>
            <a:endParaRPr lang="en-US" altLang="ja-JP" sz="2400" dirty="0">
              <a:latin typeface="+mn-ea"/>
            </a:endParaRPr>
          </a:p>
          <a:p>
            <a:pPr indent="-360000">
              <a:buFont typeface="Arial" panose="020B0604020202020204" pitchFamily="34" charset="0"/>
              <a:buChar char="•"/>
            </a:pPr>
            <a:r>
              <a:rPr lang="ja-JP" altLang="en-US" sz="2400" dirty="0">
                <a:latin typeface="+mn-ea"/>
              </a:rPr>
              <a:t>協力的な態度をとる</a:t>
            </a:r>
            <a:endParaRPr lang="en-US" altLang="ja-JP" sz="2400" dirty="0">
              <a:latin typeface="+mn-ea"/>
            </a:endParaRPr>
          </a:p>
          <a:p>
            <a:pPr indent="-360000">
              <a:buFont typeface="Arial" panose="020B0604020202020204" pitchFamily="34" charset="0"/>
              <a:buChar char="•"/>
            </a:pPr>
            <a:r>
              <a:rPr lang="ja-JP" altLang="en-US" sz="2400" dirty="0">
                <a:latin typeface="+mn-ea"/>
              </a:rPr>
              <a:t>積極的に聞く技術（傾聴術）を実践する</a:t>
            </a:r>
            <a:endParaRPr lang="en-US" altLang="ja-JP" sz="2400" dirty="0">
              <a:latin typeface="+mn-ea"/>
            </a:endParaRPr>
          </a:p>
          <a:p>
            <a:pPr indent="-360000">
              <a:buFont typeface="Arial" panose="020B0604020202020204" pitchFamily="34" charset="0"/>
              <a:buChar char="•"/>
            </a:pPr>
            <a:r>
              <a:rPr lang="ja-JP" altLang="en-US" sz="2400" dirty="0">
                <a:latin typeface="+mn-ea"/>
              </a:rPr>
              <a:t>今後の分析のために情報を記録しておく</a:t>
            </a:r>
            <a:endParaRPr lang="en-US" altLang="ja-JP" sz="2400" dirty="0">
              <a:latin typeface="+mn-ea"/>
            </a:endParaRPr>
          </a:p>
          <a:p>
            <a:pPr indent="-360000">
              <a:buFont typeface="Arial" panose="020B0604020202020204" pitchFamily="34" charset="0"/>
              <a:buChar char="•"/>
            </a:pPr>
            <a:r>
              <a:rPr lang="ja-JP" altLang="en-US" sz="2400" dirty="0">
                <a:latin typeface="+mn-ea"/>
              </a:rPr>
              <a:t>コミュニケーションの方法を確立する</a:t>
            </a:r>
            <a:endParaRPr lang="ja-JP" altLang="en-US" dirty="0">
              <a:latin typeface="+mn-ea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xmlns="" id="{25B73B8B-E585-48B9-B82E-8D36F941F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altLang="ja-JP" noProof="0" smtClean="0"/>
              <a:pPr/>
              <a:t>20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298213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Yellow Bar">
            <a:extLst>
              <a:ext uri="{FF2B5EF4-FFF2-40B4-BE49-F238E27FC236}">
                <a16:creationId xmlns:a16="http://schemas.microsoft.com/office/drawing/2014/main" xmlns="" id="{BA1A303C-0501-43F4-B797-6E86C76227E3}"/>
              </a:ext>
            </a:extLst>
          </p:cNvPr>
          <p:cNvSpPr/>
          <p:nvPr/>
        </p:nvSpPr>
        <p:spPr>
          <a:xfrm>
            <a:off x="1269875" y="1340768"/>
            <a:ext cx="9433048" cy="72008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ja-JP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Arial" charset="0"/>
              </a:rPr>
              <a:t> </a:t>
            </a:r>
          </a:p>
        </p:txBody>
      </p:sp>
      <p:sp>
        <p:nvSpPr>
          <p:cNvPr id="6" name="Headline">
            <a:extLst>
              <a:ext uri="{FF2B5EF4-FFF2-40B4-BE49-F238E27FC236}">
                <a16:creationId xmlns:a16="http://schemas.microsoft.com/office/drawing/2014/main" xmlns="" id="{09FAAD12-1C4E-49D0-9E53-FD8E58C18C71}"/>
              </a:ext>
            </a:extLst>
          </p:cNvPr>
          <p:cNvSpPr txBox="1">
            <a:spLocks/>
          </p:cNvSpPr>
          <p:nvPr/>
        </p:nvSpPr>
        <p:spPr>
          <a:xfrm>
            <a:off x="1093139" y="222328"/>
            <a:ext cx="9786521" cy="111844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ja-JP" alt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クラブ・コンサルタントとしての役割</a:t>
            </a:r>
            <a:endParaRPr lang="ja-JP" sz="4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xmlns="" id="{619CC097-8EA2-49B9-8C0F-78FD602C5462}"/>
              </a:ext>
            </a:extLst>
          </p:cNvPr>
          <p:cNvSpPr/>
          <p:nvPr/>
        </p:nvSpPr>
        <p:spPr>
          <a:xfrm>
            <a:off x="694412" y="2449838"/>
            <a:ext cx="110671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ea"/>
              </a:rPr>
              <a:t>クラブのニーズと意向を知り、最も適した方法を選択してください。</a:t>
            </a:r>
            <a:endParaRPr lang="en-US" altLang="ja-JP" sz="2800" dirty="0">
              <a:solidFill>
                <a:schemeClr val="accent1">
                  <a:lumMod val="20000"/>
                  <a:lumOff val="80000"/>
                </a:schemeClr>
              </a:solidFill>
              <a:latin typeface="+mn-ea"/>
            </a:endParaRPr>
          </a:p>
        </p:txBody>
      </p:sp>
      <p:sp>
        <p:nvSpPr>
          <p:cNvPr id="7" name="四角形: 対角を丸める 6">
            <a:extLst>
              <a:ext uri="{FF2B5EF4-FFF2-40B4-BE49-F238E27FC236}">
                <a16:creationId xmlns:a16="http://schemas.microsoft.com/office/drawing/2014/main" xmlns="" id="{2CF30B94-50CA-4080-A9CE-D85DCB3C2657}"/>
              </a:ext>
            </a:extLst>
          </p:cNvPr>
          <p:cNvSpPr/>
          <p:nvPr/>
        </p:nvSpPr>
        <p:spPr>
          <a:xfrm>
            <a:off x="694412" y="1582791"/>
            <a:ext cx="5400000" cy="720000"/>
          </a:xfrm>
          <a:prstGeom prst="round2DiagRect">
            <a:avLst/>
          </a:prstGeom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ysClr val="windowText" lastClr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コミュニケーションを促進する方法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xmlns="" id="{91DAC624-0A03-4342-B869-D15BFB87B7C5}"/>
              </a:ext>
            </a:extLst>
          </p:cNvPr>
          <p:cNvSpPr/>
          <p:nvPr/>
        </p:nvSpPr>
        <p:spPr>
          <a:xfrm>
            <a:off x="1377887" y="3173902"/>
            <a:ext cx="9217024" cy="32074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360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1" lang="ja-JP" altLang="en-US" sz="28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電話</a:t>
            </a:r>
          </a:p>
          <a:p>
            <a:pPr marL="457200" indent="-360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1" lang="ja-JP" altLang="en-US" sz="28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Ｅメール</a:t>
            </a:r>
          </a:p>
          <a:p>
            <a:pPr marL="457200" indent="-360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1" lang="ja-JP" altLang="en-US" sz="28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郵便</a:t>
            </a:r>
          </a:p>
          <a:p>
            <a:pPr marL="457200" indent="-360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1" lang="ja-JP" altLang="en-US" sz="28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キャビネット会議</a:t>
            </a:r>
          </a:p>
          <a:p>
            <a:pPr marL="457200" indent="-360000">
              <a:buFont typeface="Arial" panose="020B0604020202020204" pitchFamily="34" charset="0"/>
              <a:buChar char="•"/>
            </a:pPr>
            <a:r>
              <a:rPr kumimoji="1" lang="ja-JP" altLang="en-US" sz="28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地区ガバナー諮問委員会（ゾーン会議）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xmlns="" id="{FC5489C6-FA37-4C16-AE6C-6914C9D180E1}"/>
              </a:ext>
            </a:extLst>
          </p:cNvPr>
          <p:cNvSpPr/>
          <p:nvPr/>
        </p:nvSpPr>
        <p:spPr>
          <a:xfrm>
            <a:off x="6310436" y="3517689"/>
            <a:ext cx="3140497" cy="204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1" lang="ja-JP" altLang="en-US" sz="28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クラブ訪問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1" lang="ja-JP" altLang="en-US" sz="28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ゾーン会報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1" lang="ja-JP" altLang="en-US" sz="28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地区会報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1" lang="ja-JP" altLang="en-US" sz="28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報告書の提出</a:t>
            </a:r>
            <a:endParaRPr kumimoji="1" lang="ja-JP" altLang="en-US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xmlns="" id="{3950FD2F-22CA-4F54-A194-045C30651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altLang="ja-JP" noProof="0" smtClean="0"/>
              <a:pPr/>
              <a:t>21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399398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Yellow Bar">
            <a:extLst>
              <a:ext uri="{FF2B5EF4-FFF2-40B4-BE49-F238E27FC236}">
                <a16:creationId xmlns:a16="http://schemas.microsoft.com/office/drawing/2014/main" xmlns="" id="{BA1A303C-0501-43F4-B797-6E86C76227E3}"/>
              </a:ext>
            </a:extLst>
          </p:cNvPr>
          <p:cNvSpPr/>
          <p:nvPr/>
        </p:nvSpPr>
        <p:spPr>
          <a:xfrm>
            <a:off x="1269875" y="1340768"/>
            <a:ext cx="9433048" cy="72008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ja-JP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Arial" charset="0"/>
              </a:rPr>
              <a:t> </a:t>
            </a:r>
          </a:p>
        </p:txBody>
      </p:sp>
      <p:sp>
        <p:nvSpPr>
          <p:cNvPr id="6" name="Headline">
            <a:extLst>
              <a:ext uri="{FF2B5EF4-FFF2-40B4-BE49-F238E27FC236}">
                <a16:creationId xmlns:a16="http://schemas.microsoft.com/office/drawing/2014/main" xmlns="" id="{09FAAD12-1C4E-49D0-9E53-FD8E58C18C71}"/>
              </a:ext>
            </a:extLst>
          </p:cNvPr>
          <p:cNvSpPr txBox="1">
            <a:spLocks/>
          </p:cNvSpPr>
          <p:nvPr/>
        </p:nvSpPr>
        <p:spPr>
          <a:xfrm>
            <a:off x="1093139" y="222328"/>
            <a:ext cx="9786521" cy="111844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ja-JP" alt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クラブ・コンサルタントとしての役割</a:t>
            </a:r>
            <a:endParaRPr lang="ja-JP" sz="4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xmlns="" id="{619CC097-8EA2-49B9-8C0F-78FD602C5462}"/>
              </a:ext>
            </a:extLst>
          </p:cNvPr>
          <p:cNvSpPr/>
          <p:nvPr/>
        </p:nvSpPr>
        <p:spPr>
          <a:xfrm>
            <a:off x="694412" y="2449643"/>
            <a:ext cx="112117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ea"/>
              </a:rPr>
              <a:t>Ｅメール以外のテクノロジーを利用したコミュニケーション・ツール</a:t>
            </a:r>
            <a:endParaRPr lang="en-US" altLang="ja-JP" sz="2800" dirty="0">
              <a:solidFill>
                <a:schemeClr val="accent1">
                  <a:lumMod val="20000"/>
                  <a:lumOff val="80000"/>
                </a:schemeClr>
              </a:solidFill>
              <a:latin typeface="+mn-ea"/>
            </a:endParaRPr>
          </a:p>
        </p:txBody>
      </p:sp>
      <p:sp>
        <p:nvSpPr>
          <p:cNvPr id="7" name="四角形: 対角を丸める 6">
            <a:extLst>
              <a:ext uri="{FF2B5EF4-FFF2-40B4-BE49-F238E27FC236}">
                <a16:creationId xmlns:a16="http://schemas.microsoft.com/office/drawing/2014/main" xmlns="" id="{2CF30B94-50CA-4080-A9CE-D85DCB3C2657}"/>
              </a:ext>
            </a:extLst>
          </p:cNvPr>
          <p:cNvSpPr/>
          <p:nvPr/>
        </p:nvSpPr>
        <p:spPr>
          <a:xfrm>
            <a:off x="694412" y="1582791"/>
            <a:ext cx="5400000" cy="720000"/>
          </a:xfrm>
          <a:prstGeom prst="round2DiagRect">
            <a:avLst/>
          </a:prstGeom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ysClr val="windowText" lastClr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コミュニケーションを促進する方法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xmlns="" id="{91DAC624-0A03-4342-B869-D15BFB87B7C5}"/>
              </a:ext>
            </a:extLst>
          </p:cNvPr>
          <p:cNvSpPr/>
          <p:nvPr/>
        </p:nvSpPr>
        <p:spPr>
          <a:xfrm>
            <a:off x="1791934" y="3173902"/>
            <a:ext cx="8604957" cy="33514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40000" indent="-360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1" lang="ja-JP" altLang="en-US" sz="28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ウェブサイト（ホームページ）</a:t>
            </a:r>
            <a:endParaRPr kumimoji="1" lang="en-US" altLang="ja-JP" sz="28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540000" indent="-360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1" lang="ja-JP" altLang="en-US" sz="28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ソーシャルメディア（</a:t>
            </a:r>
            <a:r>
              <a:rPr kumimoji="1" lang="en-US" altLang="ja-JP" sz="28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LINE</a:t>
            </a:r>
            <a:r>
              <a:rPr kumimoji="1" lang="ja-JP" altLang="en-US" sz="28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</a:t>
            </a:r>
            <a:r>
              <a:rPr kumimoji="1" lang="en-US" altLang="ja-JP" sz="28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Facebook</a:t>
            </a:r>
            <a:r>
              <a:rPr kumimoji="1" lang="ja-JP" altLang="en-US" sz="28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</a:t>
            </a:r>
            <a:r>
              <a:rPr kumimoji="1" lang="en-US" altLang="ja-JP" sz="28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Twitter</a:t>
            </a:r>
            <a:r>
              <a:rPr kumimoji="1" lang="ja-JP" altLang="en-US" sz="28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等）</a:t>
            </a:r>
          </a:p>
          <a:p>
            <a:pPr marL="540000" indent="-360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1" lang="ja-JP" altLang="en-US" sz="28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ブログ</a:t>
            </a:r>
            <a:endParaRPr kumimoji="1" lang="en-US" altLang="ja-JP" sz="28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540000" indent="-360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1" lang="ja-JP" altLang="en-US" sz="28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ウェブ会議（オンライン会議）</a:t>
            </a:r>
          </a:p>
          <a:p>
            <a:pPr marL="540000" indent="-360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1" lang="ja-JP" altLang="en-US" sz="28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ウェビナー</a:t>
            </a:r>
          </a:p>
          <a:p>
            <a:pPr marL="540000" indent="-360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1" lang="ja-JP" altLang="en-US" sz="28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その他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pic>
        <p:nvPicPr>
          <p:cNvPr id="8" name="Picture 16" descr="C:\Program Files\Microsoft Office\MEDIA\CAGCAT10\j0300520.gif">
            <a:extLst>
              <a:ext uri="{FF2B5EF4-FFF2-40B4-BE49-F238E27FC236}">
                <a16:creationId xmlns:a16="http://schemas.microsoft.com/office/drawing/2014/main" xmlns="" id="{3810CF55-F61F-41E0-B79A-5461D64983A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66620" y="4437112"/>
            <a:ext cx="2209800" cy="1900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xmlns="" id="{F0ACBA70-18F7-481E-BC3A-76DD4498F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altLang="ja-JP" noProof="0" smtClean="0"/>
              <a:pPr/>
              <a:t>22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4029942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Yellow Bar">
            <a:extLst>
              <a:ext uri="{FF2B5EF4-FFF2-40B4-BE49-F238E27FC236}">
                <a16:creationId xmlns:a16="http://schemas.microsoft.com/office/drawing/2014/main" xmlns="" id="{BA1A303C-0501-43F4-B797-6E86C76227E3}"/>
              </a:ext>
            </a:extLst>
          </p:cNvPr>
          <p:cNvSpPr/>
          <p:nvPr/>
        </p:nvSpPr>
        <p:spPr>
          <a:xfrm>
            <a:off x="1269875" y="1196752"/>
            <a:ext cx="9433048" cy="72008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ja-JP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Arial" charset="0"/>
              </a:rPr>
              <a:t> </a:t>
            </a:r>
          </a:p>
        </p:txBody>
      </p:sp>
      <p:sp>
        <p:nvSpPr>
          <p:cNvPr id="6" name="Headline">
            <a:extLst>
              <a:ext uri="{FF2B5EF4-FFF2-40B4-BE49-F238E27FC236}">
                <a16:creationId xmlns:a16="http://schemas.microsoft.com/office/drawing/2014/main" xmlns="" id="{09FAAD12-1C4E-49D0-9E53-FD8E58C18C71}"/>
              </a:ext>
            </a:extLst>
          </p:cNvPr>
          <p:cNvSpPr txBox="1">
            <a:spLocks/>
          </p:cNvSpPr>
          <p:nvPr/>
        </p:nvSpPr>
        <p:spPr>
          <a:xfrm>
            <a:off x="1093139" y="116632"/>
            <a:ext cx="9786521" cy="111844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ja-JP" alt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クラブ・コンサルタントとしての役割</a:t>
            </a:r>
            <a:endParaRPr lang="ja-JP" sz="4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xmlns="" id="{619CC097-8EA2-49B9-8C0F-78FD602C5462}"/>
              </a:ext>
            </a:extLst>
          </p:cNvPr>
          <p:cNvSpPr/>
          <p:nvPr/>
        </p:nvSpPr>
        <p:spPr>
          <a:xfrm>
            <a:off x="3646140" y="3325025"/>
            <a:ext cx="792046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ea"/>
              </a:rPr>
              <a:t>クラブが現状の結果に基づき目標を設定し、目標達成への手順をまとめた行動計画を</a:t>
            </a:r>
            <a:endParaRPr lang="en-US" altLang="ja-JP" sz="3200" dirty="0">
              <a:solidFill>
                <a:schemeClr val="accent1">
                  <a:lumMod val="20000"/>
                  <a:lumOff val="80000"/>
                </a:schemeClr>
              </a:solidFill>
              <a:latin typeface="+mn-ea"/>
            </a:endParaRPr>
          </a:p>
          <a:p>
            <a:r>
              <a:rPr lang="ja-JP" altLang="en-US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ea"/>
              </a:rPr>
              <a:t>作成できるように支援する。</a:t>
            </a:r>
          </a:p>
        </p:txBody>
      </p:sp>
      <p:sp>
        <p:nvSpPr>
          <p:cNvPr id="7" name="四角形: 対角を丸める 6">
            <a:extLst>
              <a:ext uri="{FF2B5EF4-FFF2-40B4-BE49-F238E27FC236}">
                <a16:creationId xmlns:a16="http://schemas.microsoft.com/office/drawing/2014/main" xmlns="" id="{2CF30B94-50CA-4080-A9CE-D85DCB3C2657}"/>
              </a:ext>
            </a:extLst>
          </p:cNvPr>
          <p:cNvSpPr/>
          <p:nvPr/>
        </p:nvSpPr>
        <p:spPr>
          <a:xfrm>
            <a:off x="765820" y="1560048"/>
            <a:ext cx="7560000" cy="720000"/>
          </a:xfrm>
          <a:prstGeom prst="round2DiagRect">
            <a:avLst/>
          </a:prstGeom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ysClr val="windowText" lastClr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健全なクラブと、改善が必要なクラブを見分ける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xmlns="" id="{C1755F51-E081-4D99-BE86-2E267F20D52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89" y="2708921"/>
            <a:ext cx="3384375" cy="4013392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xmlns="" id="{358A6031-2E27-42BC-A8C1-A03774D2A2E8}"/>
              </a:ext>
            </a:extLst>
          </p:cNvPr>
          <p:cNvSpPr/>
          <p:nvPr/>
        </p:nvSpPr>
        <p:spPr>
          <a:xfrm>
            <a:off x="1294366" y="2461009"/>
            <a:ext cx="92166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ja-JP" altLang="en-US" sz="3600" dirty="0">
                <a:solidFill>
                  <a:srgbClr val="FFC000"/>
                </a:solidFill>
                <a:latin typeface="+mn-ea"/>
              </a:rPr>
              <a:t>クラブ評価</a:t>
            </a:r>
            <a:r>
              <a:rPr lang="ja-JP" altLang="en-US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ea"/>
              </a:rPr>
              <a:t>を活用しクラブの現状を評価する。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xmlns="" id="{8647BC33-9611-49D6-B4B3-83AA272FB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altLang="ja-JP" noProof="0" smtClean="0"/>
              <a:pPr/>
              <a:t>23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44031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Yellow Bar">
            <a:extLst>
              <a:ext uri="{FF2B5EF4-FFF2-40B4-BE49-F238E27FC236}">
                <a16:creationId xmlns:a16="http://schemas.microsoft.com/office/drawing/2014/main" xmlns="" id="{BA1A303C-0501-43F4-B797-6E86C76227E3}"/>
              </a:ext>
            </a:extLst>
          </p:cNvPr>
          <p:cNvSpPr/>
          <p:nvPr/>
        </p:nvSpPr>
        <p:spPr>
          <a:xfrm>
            <a:off x="1269875" y="1196752"/>
            <a:ext cx="9433048" cy="72008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ja-JP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Arial" charset="0"/>
              </a:rPr>
              <a:t> </a:t>
            </a:r>
          </a:p>
        </p:txBody>
      </p:sp>
      <p:sp>
        <p:nvSpPr>
          <p:cNvPr id="6" name="Headline">
            <a:extLst>
              <a:ext uri="{FF2B5EF4-FFF2-40B4-BE49-F238E27FC236}">
                <a16:creationId xmlns:a16="http://schemas.microsoft.com/office/drawing/2014/main" xmlns="" id="{09FAAD12-1C4E-49D0-9E53-FD8E58C18C71}"/>
              </a:ext>
            </a:extLst>
          </p:cNvPr>
          <p:cNvSpPr txBox="1">
            <a:spLocks/>
          </p:cNvSpPr>
          <p:nvPr/>
        </p:nvSpPr>
        <p:spPr>
          <a:xfrm>
            <a:off x="1093139" y="116632"/>
            <a:ext cx="9786521" cy="111844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ja-JP" alt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クラブ・コンサルタントとしての役割</a:t>
            </a:r>
            <a:endParaRPr lang="ja-JP" sz="4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7" name="四角形: 対角を丸める 6">
            <a:extLst>
              <a:ext uri="{FF2B5EF4-FFF2-40B4-BE49-F238E27FC236}">
                <a16:creationId xmlns:a16="http://schemas.microsoft.com/office/drawing/2014/main" xmlns="" id="{2CF30B94-50CA-4080-A9CE-D85DCB3C2657}"/>
              </a:ext>
            </a:extLst>
          </p:cNvPr>
          <p:cNvSpPr/>
          <p:nvPr/>
        </p:nvSpPr>
        <p:spPr>
          <a:xfrm>
            <a:off x="693812" y="1413858"/>
            <a:ext cx="4608512" cy="720000"/>
          </a:xfrm>
          <a:prstGeom prst="round2DiagRect">
            <a:avLst/>
          </a:prstGeom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ysClr val="windowText" lastClr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健全なクラブの６つの要素</a:t>
            </a:r>
          </a:p>
        </p:txBody>
      </p:sp>
      <p:sp>
        <p:nvSpPr>
          <p:cNvPr id="8" name="Vertical Scroll 2">
            <a:extLst>
              <a:ext uri="{FF2B5EF4-FFF2-40B4-BE49-F238E27FC236}">
                <a16:creationId xmlns:a16="http://schemas.microsoft.com/office/drawing/2014/main" xmlns="" id="{FBE0AA4B-8F53-4C65-B32A-DBA32B0566DA}"/>
              </a:ext>
            </a:extLst>
          </p:cNvPr>
          <p:cNvSpPr/>
          <p:nvPr/>
        </p:nvSpPr>
        <p:spPr>
          <a:xfrm rot="21217265">
            <a:off x="260883" y="1969320"/>
            <a:ext cx="11957837" cy="4120527"/>
          </a:xfrm>
          <a:prstGeom prst="verticalScroll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xmlns="" id="{D3C6AC7C-9E97-4B22-AADC-219FE9072202}"/>
              </a:ext>
            </a:extLst>
          </p:cNvPr>
          <p:cNvSpPr txBox="1"/>
          <p:nvPr/>
        </p:nvSpPr>
        <p:spPr>
          <a:xfrm rot="21212629">
            <a:off x="1056041" y="2708496"/>
            <a:ext cx="10696302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ja-JP" altLang="en-US" sz="2400" dirty="0">
                <a:solidFill>
                  <a:schemeClr val="bg1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MS Mincho"/>
              </a:rPr>
              <a:t>クラブ会員が</a:t>
            </a:r>
            <a:r>
              <a:rPr lang="ja-JP" altLang="en-US" sz="2800" b="1" dirty="0">
                <a:solidFill>
                  <a:srgbClr val="C00000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MS Mincho"/>
              </a:rPr>
              <a:t>有意義な奉仕事業</a:t>
            </a:r>
            <a:r>
              <a:rPr lang="ja-JP" altLang="en-US" sz="2400" dirty="0">
                <a:solidFill>
                  <a:schemeClr val="bg1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MS Mincho"/>
              </a:rPr>
              <a:t>を行っている</a:t>
            </a:r>
          </a:p>
          <a:p>
            <a:pPr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ja-JP" altLang="en-US" sz="2400" dirty="0">
                <a:solidFill>
                  <a:schemeClr val="bg1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MS Mincho"/>
              </a:rPr>
              <a:t>クラブが</a:t>
            </a:r>
            <a:r>
              <a:rPr lang="ja-JP" altLang="en-US" sz="2800" b="1" dirty="0">
                <a:solidFill>
                  <a:srgbClr val="C00000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MS Mincho"/>
              </a:rPr>
              <a:t>会員を増やし、新会員を維持</a:t>
            </a:r>
            <a:r>
              <a:rPr lang="ja-JP" altLang="en-US" sz="2400" dirty="0">
                <a:solidFill>
                  <a:schemeClr val="bg1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MS Mincho"/>
              </a:rPr>
              <a:t>している </a:t>
            </a:r>
          </a:p>
          <a:p>
            <a:pPr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ja-JP" altLang="en-US" sz="2400" dirty="0">
                <a:solidFill>
                  <a:schemeClr val="bg1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MS Mincho"/>
              </a:rPr>
              <a:t>クラブは</a:t>
            </a:r>
            <a:r>
              <a:rPr lang="ja-JP" altLang="en-US" sz="2800" b="1" dirty="0">
                <a:solidFill>
                  <a:srgbClr val="C00000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MS Mincho"/>
              </a:rPr>
              <a:t>内外と効果的にコミュニケーション</a:t>
            </a:r>
            <a:r>
              <a:rPr lang="ja-JP" altLang="en-US" sz="2400" dirty="0">
                <a:solidFill>
                  <a:schemeClr val="bg1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MS Mincho"/>
              </a:rPr>
              <a:t>をとっている</a:t>
            </a:r>
          </a:p>
          <a:p>
            <a:pPr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ja-JP" altLang="en-US" sz="2400" dirty="0">
                <a:solidFill>
                  <a:schemeClr val="bg1"/>
                </a:solidFill>
                <a:latin typeface="+mn-ea"/>
                <a:cs typeface="MS Mincho"/>
              </a:rPr>
              <a:t>クラブ</a:t>
            </a:r>
            <a:r>
              <a:rPr lang="ja-JP" altLang="en-US" sz="2800" b="1" dirty="0">
                <a:solidFill>
                  <a:srgbClr val="C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S Mincho"/>
              </a:rPr>
              <a:t>行事が定期的に開かれており、それらは意義深く充実</a:t>
            </a:r>
            <a:r>
              <a:rPr lang="ja-JP" altLang="en-US" sz="24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S Mincho"/>
              </a:rPr>
              <a:t>している</a:t>
            </a:r>
          </a:p>
          <a:p>
            <a:pPr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ja-JP" altLang="en-US" sz="2400" dirty="0">
                <a:solidFill>
                  <a:schemeClr val="bg1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MS Mincho"/>
              </a:rPr>
              <a:t>クラブ</a:t>
            </a:r>
            <a:r>
              <a:rPr lang="ja-JP" altLang="en-US" sz="2800" b="1" dirty="0">
                <a:solidFill>
                  <a:srgbClr val="C00000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MS Mincho"/>
              </a:rPr>
              <a:t>役員が指導力育成研修に参加</a:t>
            </a:r>
            <a:r>
              <a:rPr lang="ja-JP" altLang="en-US" sz="2400" dirty="0">
                <a:solidFill>
                  <a:schemeClr val="bg1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MS Mincho"/>
              </a:rPr>
              <a:t>している</a:t>
            </a:r>
          </a:p>
          <a:p>
            <a:pPr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ja-JP" altLang="en-US" sz="2400" dirty="0">
                <a:solidFill>
                  <a:schemeClr val="bg1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MS Mincho"/>
              </a:rPr>
              <a:t>クラブはグッド・スタンディングで、</a:t>
            </a:r>
            <a:r>
              <a:rPr lang="ja-JP" altLang="en-US" sz="2800" b="1" dirty="0">
                <a:solidFill>
                  <a:srgbClr val="C00000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MS Mincho"/>
              </a:rPr>
              <a:t>定期的に報告</a:t>
            </a:r>
            <a:r>
              <a:rPr lang="ja-JP" altLang="en-US" sz="2400" dirty="0">
                <a:solidFill>
                  <a:schemeClr val="bg1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MS Mincho"/>
              </a:rPr>
              <a:t>を行っている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xmlns="" id="{00235AE2-BF8B-47B1-8071-90D006BFE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altLang="ja-JP" noProof="0" smtClean="0"/>
              <a:pPr/>
              <a:t>24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22079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Yellow Bar">
            <a:extLst>
              <a:ext uri="{FF2B5EF4-FFF2-40B4-BE49-F238E27FC236}">
                <a16:creationId xmlns:a16="http://schemas.microsoft.com/office/drawing/2014/main" xmlns="" id="{BA1A303C-0501-43F4-B797-6E86C76227E3}"/>
              </a:ext>
            </a:extLst>
          </p:cNvPr>
          <p:cNvSpPr/>
          <p:nvPr/>
        </p:nvSpPr>
        <p:spPr>
          <a:xfrm>
            <a:off x="1269875" y="1196752"/>
            <a:ext cx="9433048" cy="72008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ja-JP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Arial" charset="0"/>
              </a:rPr>
              <a:t> </a:t>
            </a:r>
          </a:p>
        </p:txBody>
      </p:sp>
      <p:sp>
        <p:nvSpPr>
          <p:cNvPr id="6" name="Headline">
            <a:extLst>
              <a:ext uri="{FF2B5EF4-FFF2-40B4-BE49-F238E27FC236}">
                <a16:creationId xmlns:a16="http://schemas.microsoft.com/office/drawing/2014/main" xmlns="" id="{09FAAD12-1C4E-49D0-9E53-FD8E58C18C71}"/>
              </a:ext>
            </a:extLst>
          </p:cNvPr>
          <p:cNvSpPr txBox="1">
            <a:spLocks/>
          </p:cNvSpPr>
          <p:nvPr/>
        </p:nvSpPr>
        <p:spPr>
          <a:xfrm>
            <a:off x="1093139" y="116632"/>
            <a:ext cx="9786521" cy="111844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ja-JP" alt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クラブ・コンサルタントとしての役割</a:t>
            </a:r>
            <a:endParaRPr lang="ja-JP" sz="4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xmlns="" id="{619CC097-8EA2-49B9-8C0F-78FD602C5462}"/>
              </a:ext>
            </a:extLst>
          </p:cNvPr>
          <p:cNvSpPr/>
          <p:nvPr/>
        </p:nvSpPr>
        <p:spPr>
          <a:xfrm>
            <a:off x="909836" y="2348880"/>
            <a:ext cx="10823488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ja-JP" altLang="en-US" sz="3200" dirty="0">
                <a:latin typeface="+mn-ea"/>
              </a:rPr>
              <a:t>クラブ訪問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ja-JP" altLang="en-US" sz="3200" dirty="0">
                <a:latin typeface="+mn-ea"/>
              </a:rPr>
              <a:t>クラブ健康診断レポート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ja-JP" sz="3600" dirty="0"/>
              <a:t>MyLCI</a:t>
            </a:r>
            <a:r>
              <a:rPr lang="ja-JP" altLang="en-US" sz="3600" dirty="0"/>
              <a:t>、</a:t>
            </a:r>
            <a:r>
              <a:rPr lang="en-US" altLang="ja-JP" sz="3600" dirty="0" err="1"/>
              <a:t>MyLion</a:t>
            </a:r>
            <a:r>
              <a:rPr lang="ja-JP" altLang="en-US" sz="3600" dirty="0"/>
              <a:t>、</a:t>
            </a:r>
            <a:r>
              <a:rPr lang="en-US" altLang="ja-JP" sz="3600" dirty="0"/>
              <a:t>Insights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ja-JP" altLang="en-US" sz="3200" dirty="0">
                <a:latin typeface="+mn-ea"/>
              </a:rPr>
              <a:t>クラブ役員・会員・ガイディングライオンと話をする</a:t>
            </a:r>
            <a:endParaRPr lang="en-US" altLang="ja-JP" sz="3200" dirty="0">
              <a:latin typeface="+mn-ea"/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ja-JP" altLang="en-US" sz="3200" dirty="0">
                <a:latin typeface="+mn-ea"/>
              </a:rPr>
              <a:t>クラブ評価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ja-JP" altLang="en-US" sz="3200" dirty="0">
                <a:latin typeface="+mn-ea"/>
              </a:rPr>
              <a:t>クラブのホームページやソーシャルメディア</a:t>
            </a:r>
            <a:r>
              <a:rPr lang="ja-JP" altLang="en-US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ea"/>
              </a:rPr>
              <a:t>のページ</a:t>
            </a:r>
          </a:p>
        </p:txBody>
      </p:sp>
      <p:sp>
        <p:nvSpPr>
          <p:cNvPr id="7" name="四角形: 対角を丸める 6">
            <a:extLst>
              <a:ext uri="{FF2B5EF4-FFF2-40B4-BE49-F238E27FC236}">
                <a16:creationId xmlns:a16="http://schemas.microsoft.com/office/drawing/2014/main" xmlns="" id="{2CF30B94-50CA-4080-A9CE-D85DCB3C2657}"/>
              </a:ext>
            </a:extLst>
          </p:cNvPr>
          <p:cNvSpPr/>
          <p:nvPr/>
        </p:nvSpPr>
        <p:spPr>
          <a:xfrm>
            <a:off x="693812" y="1485095"/>
            <a:ext cx="5040000" cy="720000"/>
          </a:xfrm>
          <a:prstGeom prst="round2DiagRect">
            <a:avLst/>
          </a:prstGeom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ysClr val="windowText" lastClr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クラブの健全性を判断する手法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xmlns="" id="{2222E06D-9351-4BAD-9159-5C4D505DA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altLang="ja-JP" noProof="0" smtClean="0"/>
              <a:pPr/>
              <a:t>25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27264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Yellow Bar">
            <a:extLst>
              <a:ext uri="{FF2B5EF4-FFF2-40B4-BE49-F238E27FC236}">
                <a16:creationId xmlns:a16="http://schemas.microsoft.com/office/drawing/2014/main" xmlns="" id="{BA1A303C-0501-43F4-B797-6E86C76227E3}"/>
              </a:ext>
            </a:extLst>
          </p:cNvPr>
          <p:cNvSpPr/>
          <p:nvPr/>
        </p:nvSpPr>
        <p:spPr>
          <a:xfrm>
            <a:off x="1269875" y="1196752"/>
            <a:ext cx="9433048" cy="72008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ja-JP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Arial" charset="0"/>
              </a:rPr>
              <a:t> </a:t>
            </a:r>
          </a:p>
        </p:txBody>
      </p:sp>
      <p:sp>
        <p:nvSpPr>
          <p:cNvPr id="6" name="Headline">
            <a:extLst>
              <a:ext uri="{FF2B5EF4-FFF2-40B4-BE49-F238E27FC236}">
                <a16:creationId xmlns:a16="http://schemas.microsoft.com/office/drawing/2014/main" xmlns="" id="{09FAAD12-1C4E-49D0-9E53-FD8E58C18C71}"/>
              </a:ext>
            </a:extLst>
          </p:cNvPr>
          <p:cNvSpPr txBox="1">
            <a:spLocks/>
          </p:cNvSpPr>
          <p:nvPr/>
        </p:nvSpPr>
        <p:spPr>
          <a:xfrm>
            <a:off x="1093139" y="116632"/>
            <a:ext cx="9786521" cy="111844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ja-JP" alt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クラブ・コンサルタントとしての役割</a:t>
            </a:r>
            <a:endParaRPr lang="ja-JP" sz="4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7" name="四角形: 対角を丸める 6">
            <a:extLst>
              <a:ext uri="{FF2B5EF4-FFF2-40B4-BE49-F238E27FC236}">
                <a16:creationId xmlns:a16="http://schemas.microsoft.com/office/drawing/2014/main" xmlns="" id="{2CF30B94-50CA-4080-A9CE-D85DCB3C2657}"/>
              </a:ext>
            </a:extLst>
          </p:cNvPr>
          <p:cNvSpPr/>
          <p:nvPr/>
        </p:nvSpPr>
        <p:spPr>
          <a:xfrm>
            <a:off x="693812" y="1581295"/>
            <a:ext cx="4680000" cy="720000"/>
          </a:xfrm>
          <a:prstGeom prst="round2DiagRect">
            <a:avLst/>
          </a:prstGeom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ysClr val="windowText" lastClr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問題解決への５つのステップ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xmlns="" id="{038E4D39-FEB0-46BF-AB54-B050231DEB2F}"/>
              </a:ext>
            </a:extLst>
          </p:cNvPr>
          <p:cNvSpPr/>
          <p:nvPr/>
        </p:nvSpPr>
        <p:spPr>
          <a:xfrm>
            <a:off x="5590356" y="1710462"/>
            <a:ext cx="4392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ja-JP" sz="2400" dirty="0">
                <a:cs typeface="Times New Roman" panose="02020603050405020304" pitchFamily="18" charset="0"/>
              </a:rPr>
              <a:t>問題を抱えるクラブへの支援</a:t>
            </a:r>
            <a:endParaRPr lang="ja-JP" altLang="en-US" sz="2400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xmlns="" id="{A0731FCA-1620-4F98-BD8A-46E2237164FD}"/>
              </a:ext>
            </a:extLst>
          </p:cNvPr>
          <p:cNvSpPr/>
          <p:nvPr/>
        </p:nvSpPr>
        <p:spPr>
          <a:xfrm>
            <a:off x="1906910" y="2561194"/>
            <a:ext cx="837500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ja-JP" altLang="en-US" sz="3200" dirty="0">
                <a:latin typeface="+mn-ea"/>
              </a:rPr>
              <a:t>１．問題を定義する</a:t>
            </a:r>
          </a:p>
          <a:p>
            <a:pPr>
              <a:spcAft>
                <a:spcPts val="1200"/>
              </a:spcAft>
            </a:pPr>
            <a:r>
              <a:rPr lang="ja-JP" altLang="en-US" sz="3200" dirty="0">
                <a:latin typeface="+mn-ea"/>
              </a:rPr>
              <a:t>２．情報を収集する</a:t>
            </a:r>
          </a:p>
          <a:p>
            <a:pPr>
              <a:spcAft>
                <a:spcPts val="1200"/>
              </a:spcAft>
            </a:pPr>
            <a:r>
              <a:rPr lang="ja-JP" altLang="en-US" sz="3200" dirty="0">
                <a:latin typeface="+mn-ea"/>
              </a:rPr>
              <a:t>３．解決策案を打ち出す</a:t>
            </a:r>
          </a:p>
          <a:p>
            <a:pPr>
              <a:spcAft>
                <a:spcPts val="1200"/>
              </a:spcAft>
            </a:pPr>
            <a:r>
              <a:rPr lang="ja-JP" altLang="en-US" sz="3200" dirty="0">
                <a:latin typeface="+mn-ea"/>
              </a:rPr>
              <a:t>４．解決策案を検討し、最善の策を選び出す </a:t>
            </a:r>
          </a:p>
          <a:p>
            <a:pPr>
              <a:spcAft>
                <a:spcPts val="1200"/>
              </a:spcAft>
            </a:pPr>
            <a:r>
              <a:rPr lang="ja-JP" altLang="en-US" sz="3200" dirty="0">
                <a:latin typeface="+mn-ea"/>
              </a:rPr>
              <a:t>５．解決策の実施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xmlns="" id="{369269F2-9217-4A04-9B6E-FBD1815E4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altLang="ja-JP" noProof="0" smtClean="0"/>
              <a:pPr/>
              <a:t>26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411313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Yellow Bar">
            <a:extLst>
              <a:ext uri="{FF2B5EF4-FFF2-40B4-BE49-F238E27FC236}">
                <a16:creationId xmlns:a16="http://schemas.microsoft.com/office/drawing/2014/main" xmlns="" id="{BA1A303C-0501-43F4-B797-6E86C76227E3}"/>
              </a:ext>
            </a:extLst>
          </p:cNvPr>
          <p:cNvSpPr/>
          <p:nvPr/>
        </p:nvSpPr>
        <p:spPr>
          <a:xfrm>
            <a:off x="1269875" y="1340768"/>
            <a:ext cx="9433048" cy="72008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ja-JP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Arial" charset="0"/>
              </a:rPr>
              <a:t> </a:t>
            </a:r>
          </a:p>
        </p:txBody>
      </p:sp>
      <p:sp>
        <p:nvSpPr>
          <p:cNvPr id="6" name="Headline">
            <a:extLst>
              <a:ext uri="{FF2B5EF4-FFF2-40B4-BE49-F238E27FC236}">
                <a16:creationId xmlns:a16="http://schemas.microsoft.com/office/drawing/2014/main" xmlns="" id="{09FAAD12-1C4E-49D0-9E53-FD8E58C18C71}"/>
              </a:ext>
            </a:extLst>
          </p:cNvPr>
          <p:cNvSpPr txBox="1">
            <a:spLocks/>
          </p:cNvSpPr>
          <p:nvPr/>
        </p:nvSpPr>
        <p:spPr>
          <a:xfrm>
            <a:off x="1093139" y="260648"/>
            <a:ext cx="9786521" cy="111844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ja-JP" alt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クラブ・コンサルタントとしての役割</a:t>
            </a:r>
            <a:endParaRPr lang="ja-JP" sz="4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7" name="四角形: 対角を丸める 6">
            <a:extLst>
              <a:ext uri="{FF2B5EF4-FFF2-40B4-BE49-F238E27FC236}">
                <a16:creationId xmlns:a16="http://schemas.microsoft.com/office/drawing/2014/main" xmlns="" id="{2CF30B94-50CA-4080-A9CE-D85DCB3C2657}"/>
              </a:ext>
            </a:extLst>
          </p:cNvPr>
          <p:cNvSpPr/>
          <p:nvPr/>
        </p:nvSpPr>
        <p:spPr>
          <a:xfrm>
            <a:off x="1093139" y="1700808"/>
            <a:ext cx="3600000" cy="720000"/>
          </a:xfrm>
          <a:prstGeom prst="round2DiagRect">
            <a:avLst/>
          </a:prstGeom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ysClr val="windowText" lastClr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効果的な目標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xmlns="" id="{A0731FCA-1620-4F98-BD8A-46E2237164FD}"/>
              </a:ext>
            </a:extLst>
          </p:cNvPr>
          <p:cNvSpPr/>
          <p:nvPr/>
        </p:nvSpPr>
        <p:spPr>
          <a:xfrm>
            <a:off x="1413892" y="2632556"/>
            <a:ext cx="2700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ja-JP" altLang="en-US" sz="3200" dirty="0">
                <a:latin typeface="+mn-ea"/>
              </a:rPr>
              <a:t>１．具体的</a:t>
            </a:r>
          </a:p>
          <a:p>
            <a:pPr>
              <a:spcAft>
                <a:spcPts val="1200"/>
              </a:spcAft>
            </a:pPr>
            <a:r>
              <a:rPr lang="ja-JP" altLang="en-US" sz="3200" dirty="0">
                <a:latin typeface="+mn-ea"/>
              </a:rPr>
              <a:t>２．測定可能</a:t>
            </a:r>
          </a:p>
          <a:p>
            <a:pPr>
              <a:spcAft>
                <a:spcPts val="1200"/>
              </a:spcAft>
            </a:pPr>
            <a:r>
              <a:rPr lang="ja-JP" altLang="en-US" sz="3200" dirty="0">
                <a:latin typeface="+mn-ea"/>
              </a:rPr>
              <a:t>３．実施可能</a:t>
            </a:r>
          </a:p>
          <a:p>
            <a:pPr>
              <a:spcAft>
                <a:spcPts val="1200"/>
              </a:spcAft>
            </a:pPr>
            <a:r>
              <a:rPr lang="ja-JP" altLang="en-US" sz="3200" dirty="0">
                <a:latin typeface="+mn-ea"/>
              </a:rPr>
              <a:t>４．現実的</a:t>
            </a:r>
          </a:p>
          <a:p>
            <a:pPr>
              <a:spcAft>
                <a:spcPts val="1200"/>
              </a:spcAft>
            </a:pPr>
            <a:r>
              <a:rPr lang="ja-JP" altLang="en-US" sz="3200" dirty="0">
                <a:latin typeface="+mn-ea"/>
              </a:rPr>
              <a:t>５．期限付き</a:t>
            </a:r>
          </a:p>
        </p:txBody>
      </p:sp>
      <p:sp>
        <p:nvSpPr>
          <p:cNvPr id="8" name="四角形: 対角を丸める 7">
            <a:extLst>
              <a:ext uri="{FF2B5EF4-FFF2-40B4-BE49-F238E27FC236}">
                <a16:creationId xmlns:a16="http://schemas.microsoft.com/office/drawing/2014/main" xmlns="" id="{4966A0C3-B8AE-4AA7-A72F-6C7AD0B5AE88}"/>
              </a:ext>
            </a:extLst>
          </p:cNvPr>
          <p:cNvSpPr/>
          <p:nvPr/>
        </p:nvSpPr>
        <p:spPr>
          <a:xfrm>
            <a:off x="5986399" y="1700808"/>
            <a:ext cx="3600000" cy="720000"/>
          </a:xfrm>
          <a:prstGeom prst="round2DiagRect">
            <a:avLst/>
          </a:prstGeom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ysClr val="windowText" lastClr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行動計画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xmlns="" id="{E8ADC330-B107-4206-878D-F49C954DE513}"/>
              </a:ext>
            </a:extLst>
          </p:cNvPr>
          <p:cNvSpPr/>
          <p:nvPr/>
        </p:nvSpPr>
        <p:spPr>
          <a:xfrm>
            <a:off x="5230316" y="2632556"/>
            <a:ext cx="6913169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ja-JP" altLang="en-US" sz="3200" dirty="0">
                <a:latin typeface="+mn-ea"/>
              </a:rPr>
              <a:t>１．何を？（目標）</a:t>
            </a:r>
          </a:p>
          <a:p>
            <a:pPr>
              <a:spcAft>
                <a:spcPts val="1200"/>
              </a:spcAft>
            </a:pPr>
            <a:r>
              <a:rPr lang="ja-JP" altLang="en-US" sz="3200" dirty="0">
                <a:latin typeface="+mn-ea"/>
              </a:rPr>
              <a:t>２．どうやって？（行動計画内容）</a:t>
            </a:r>
          </a:p>
          <a:p>
            <a:pPr>
              <a:spcAft>
                <a:spcPts val="1200"/>
              </a:spcAft>
            </a:pPr>
            <a:r>
              <a:rPr lang="ja-JP" altLang="en-US" sz="3200" dirty="0">
                <a:latin typeface="+mn-ea"/>
              </a:rPr>
              <a:t>３．いつ？（計画完了期日）</a:t>
            </a:r>
          </a:p>
          <a:p>
            <a:pPr>
              <a:spcAft>
                <a:spcPts val="1200"/>
              </a:spcAft>
            </a:pPr>
            <a:r>
              <a:rPr lang="ja-JP" altLang="en-US" sz="3200" dirty="0">
                <a:latin typeface="+mn-ea"/>
              </a:rPr>
              <a:t>４．だれが？（責任者）</a:t>
            </a:r>
          </a:p>
          <a:p>
            <a:pPr>
              <a:spcAft>
                <a:spcPts val="1200"/>
              </a:spcAft>
            </a:pPr>
            <a:r>
              <a:rPr lang="ja-JP" altLang="en-US" sz="3200" dirty="0">
                <a:latin typeface="+mn-ea"/>
              </a:rPr>
              <a:t>５．確認方法は？</a:t>
            </a:r>
            <a:endParaRPr lang="en-US" altLang="ja-JP" sz="3200" dirty="0">
              <a:latin typeface="+mn-ea"/>
            </a:endParaRPr>
          </a:p>
          <a:p>
            <a:pPr>
              <a:spcAft>
                <a:spcPts val="1200"/>
              </a:spcAft>
            </a:pP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（手順</a:t>
            </a:r>
            <a:r>
              <a:rPr lang="en-US" altLang="ja-JP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/</a:t>
            </a: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目標が達成されたことを示す目安）</a:t>
            </a:r>
            <a:endParaRPr lang="ja-JP" altLang="en-US" sz="3200" dirty="0">
              <a:latin typeface="+mn-ea"/>
            </a:endParaRPr>
          </a:p>
        </p:txBody>
      </p:sp>
      <p:sp>
        <p:nvSpPr>
          <p:cNvPr id="10" name="Yellow Bar">
            <a:extLst>
              <a:ext uri="{FF2B5EF4-FFF2-40B4-BE49-F238E27FC236}">
                <a16:creationId xmlns:a16="http://schemas.microsoft.com/office/drawing/2014/main" xmlns="" id="{4EF50C20-C5EF-4787-8419-9981AA3CFD42}"/>
              </a:ext>
            </a:extLst>
          </p:cNvPr>
          <p:cNvSpPr/>
          <p:nvPr/>
        </p:nvSpPr>
        <p:spPr>
          <a:xfrm rot="5400000">
            <a:off x="3376292" y="4382928"/>
            <a:ext cx="3240000" cy="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ja-JP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Arial" charset="0"/>
              </a:rPr>
              <a:t> 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xmlns="" id="{B2B4302E-632A-4FFC-9695-7A9C1FE7D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altLang="ja-JP" noProof="0" smtClean="0"/>
              <a:pPr/>
              <a:t>27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608709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Yellow Bar">
            <a:extLst>
              <a:ext uri="{FF2B5EF4-FFF2-40B4-BE49-F238E27FC236}">
                <a16:creationId xmlns:a16="http://schemas.microsoft.com/office/drawing/2014/main" xmlns="" id="{BA1A303C-0501-43F4-B797-6E86C76227E3}"/>
              </a:ext>
            </a:extLst>
          </p:cNvPr>
          <p:cNvSpPr/>
          <p:nvPr/>
        </p:nvSpPr>
        <p:spPr>
          <a:xfrm>
            <a:off x="1269875" y="1196752"/>
            <a:ext cx="9433048" cy="72008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ja-JP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Arial" charset="0"/>
              </a:rPr>
              <a:t> </a:t>
            </a:r>
          </a:p>
        </p:txBody>
      </p:sp>
      <p:sp>
        <p:nvSpPr>
          <p:cNvPr id="6" name="Headline">
            <a:extLst>
              <a:ext uri="{FF2B5EF4-FFF2-40B4-BE49-F238E27FC236}">
                <a16:creationId xmlns:a16="http://schemas.microsoft.com/office/drawing/2014/main" xmlns="" id="{09FAAD12-1C4E-49D0-9E53-FD8E58C18C71}"/>
              </a:ext>
            </a:extLst>
          </p:cNvPr>
          <p:cNvSpPr txBox="1">
            <a:spLocks/>
          </p:cNvSpPr>
          <p:nvPr/>
        </p:nvSpPr>
        <p:spPr>
          <a:xfrm>
            <a:off x="1093139" y="116632"/>
            <a:ext cx="9786521" cy="111844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ja-JP" alt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クラブ・コンサルタントとしての役割</a:t>
            </a:r>
            <a:endParaRPr lang="ja-JP" sz="4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7" name="四角形: 対角を丸める 6">
            <a:extLst>
              <a:ext uri="{FF2B5EF4-FFF2-40B4-BE49-F238E27FC236}">
                <a16:creationId xmlns:a16="http://schemas.microsoft.com/office/drawing/2014/main" xmlns="" id="{2CF30B94-50CA-4080-A9CE-D85DCB3C2657}"/>
              </a:ext>
            </a:extLst>
          </p:cNvPr>
          <p:cNvSpPr/>
          <p:nvPr/>
        </p:nvSpPr>
        <p:spPr>
          <a:xfrm>
            <a:off x="621804" y="1385330"/>
            <a:ext cx="4680000" cy="720000"/>
          </a:xfrm>
          <a:prstGeom prst="round2DiagRect">
            <a:avLst/>
          </a:prstGeom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ysClr val="windowText" lastClr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苦境にあるクラブを支援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xmlns="" id="{43967636-6BF9-49DA-A246-2B6C454C96C2}"/>
              </a:ext>
            </a:extLst>
          </p:cNvPr>
          <p:cNvSpPr/>
          <p:nvPr/>
        </p:nvSpPr>
        <p:spPr>
          <a:xfrm>
            <a:off x="1485900" y="2105330"/>
            <a:ext cx="10248006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ja-JP" altLang="ja-JP" sz="32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ゾーン・チェアパーソンは、クラブの健康</a:t>
            </a:r>
            <a:r>
              <a:rPr lang="ja-JP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状態を注視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します</a:t>
            </a:r>
            <a:r>
              <a:rPr lang="ja-JP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。</a:t>
            </a:r>
            <a:endParaRPr lang="en-US" altLang="ja-JP" sz="32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pPr algn="just">
              <a:spcAft>
                <a:spcPts val="1800"/>
              </a:spcAft>
            </a:pPr>
            <a:r>
              <a:rPr lang="ja-JP" altLang="ja-JP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クラブの困難な状況に一早く気づき支援して、クラブや地区チームと力を合わせて解決策を実施して、苦境を脱する手助けをしましょう。</a:t>
            </a:r>
          </a:p>
          <a:p>
            <a:pPr algn="just">
              <a:spcAft>
                <a:spcPts val="1800"/>
              </a:spcAft>
            </a:pPr>
            <a:r>
              <a:rPr lang="ja-JP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「クラブ・コンサルタント」としての役割を果たすことは、自分の知識、技術、情報を駆使して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</a:t>
            </a:r>
            <a:r>
              <a:rPr lang="ja-JP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今日のクラブの成功のためだけでなく、クラブの将来まで効果をもたらす指針を提供することになります。</a:t>
            </a:r>
            <a:endParaRPr lang="ja-JP" altLang="en-US" sz="3200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xmlns="" id="{3F0D4619-2A34-43CA-99F9-9A02742DB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altLang="ja-JP" noProof="0" smtClean="0"/>
              <a:pPr/>
              <a:t>28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84608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Yellow Bar">
            <a:extLst>
              <a:ext uri="{FF2B5EF4-FFF2-40B4-BE49-F238E27FC236}">
                <a16:creationId xmlns:a16="http://schemas.microsoft.com/office/drawing/2014/main" xmlns="" id="{564CDAD1-1CD2-4A92-9429-B1A0642D5C60}"/>
              </a:ext>
            </a:extLst>
          </p:cNvPr>
          <p:cNvSpPr/>
          <p:nvPr/>
        </p:nvSpPr>
        <p:spPr>
          <a:xfrm>
            <a:off x="481094" y="1726707"/>
            <a:ext cx="720000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ja-JP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charset="0"/>
              </a:rPr>
              <a:t> </a:t>
            </a:r>
          </a:p>
        </p:txBody>
      </p:sp>
      <p:sp>
        <p:nvSpPr>
          <p:cNvPr id="6" name="Headline">
            <a:extLst>
              <a:ext uri="{FF2B5EF4-FFF2-40B4-BE49-F238E27FC236}">
                <a16:creationId xmlns:a16="http://schemas.microsoft.com/office/drawing/2014/main" xmlns="" id="{89707838-8F05-4A76-8863-4F9E549EC52E}"/>
              </a:ext>
            </a:extLst>
          </p:cNvPr>
          <p:cNvSpPr txBox="1">
            <a:spLocks/>
          </p:cNvSpPr>
          <p:nvPr/>
        </p:nvSpPr>
        <p:spPr>
          <a:xfrm>
            <a:off x="481094" y="763566"/>
            <a:ext cx="8000900" cy="65575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ja-JP" sz="40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ゾーン・チェアパーソン</a:t>
            </a:r>
            <a:r>
              <a:rPr lang="ja-JP" altLang="en-US" sz="40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のツール</a:t>
            </a:r>
            <a:endParaRPr lang="ja-JP" sz="40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xmlns="" id="{8C072D52-0C8F-425E-9C2D-395C779993BF}"/>
              </a:ext>
            </a:extLst>
          </p:cNvPr>
          <p:cNvSpPr/>
          <p:nvPr/>
        </p:nvSpPr>
        <p:spPr>
          <a:xfrm>
            <a:off x="433634" y="2344102"/>
            <a:ext cx="7504882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ja-JP" sz="3600" b="1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クラブの向上に役立つツール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altLang="ja-JP" sz="2400" b="1" dirty="0">
              <a:solidFill>
                <a:srgbClr val="00338D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457200" indent="-457200" fontAlgn="auto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ja-JP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あなたのクラブ、あなたのやり方で  </a:t>
            </a:r>
          </a:p>
          <a:p>
            <a:pPr marL="457200" indent="-457200" fontAlgn="auto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ja-JP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クラブ強化への青写真 </a:t>
            </a:r>
          </a:p>
          <a:p>
            <a:pPr marL="457200" indent="-457200" fontAlgn="auto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ja-JP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クラブ活性化計画 </a:t>
            </a:r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ja-JP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公認ガイディング・ライオン・プログラム</a:t>
            </a:r>
            <a:endParaRPr lang="ja-JP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xmlns="" id="{2A778AE1-7FE3-4FF9-901A-B11D8AB29A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454" y="518112"/>
            <a:ext cx="2289036" cy="2917784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xmlns="" id="{6BC2EDEA-7A8A-4A17-B791-319F0E9051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6341" y="1605425"/>
            <a:ext cx="2316179" cy="2917784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xmlns="" id="{A597A59F-45D4-4924-B7B1-D919138AAA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588" y="2996529"/>
            <a:ext cx="2368681" cy="2917784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xmlns="" id="{80DAED33-4ADF-4D29-93D1-0282F901B8E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17"/>
          <a:stretch/>
        </p:blipFill>
        <p:spPr>
          <a:xfrm>
            <a:off x="9294493" y="4096049"/>
            <a:ext cx="2363341" cy="2761951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xmlns="" id="{A20E6EFE-2DFC-444F-8112-77A03A268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altLang="ja-JP" noProof="0" smtClean="0"/>
              <a:pPr/>
              <a:t>29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16296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Yellow Bar">
            <a:extLst>
              <a:ext uri="{FF2B5EF4-FFF2-40B4-BE49-F238E27FC236}">
                <a16:creationId xmlns:a16="http://schemas.microsoft.com/office/drawing/2014/main" xmlns="" id="{BA1A303C-0501-43F4-B797-6E86C76227E3}"/>
              </a:ext>
            </a:extLst>
          </p:cNvPr>
          <p:cNvSpPr/>
          <p:nvPr/>
        </p:nvSpPr>
        <p:spPr>
          <a:xfrm>
            <a:off x="1269876" y="1916832"/>
            <a:ext cx="9433048" cy="72008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ja-JP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Arial" charset="0"/>
              </a:rPr>
              <a:t> </a:t>
            </a:r>
          </a:p>
        </p:txBody>
      </p:sp>
      <p:sp>
        <p:nvSpPr>
          <p:cNvPr id="6" name="Headline">
            <a:extLst>
              <a:ext uri="{FF2B5EF4-FFF2-40B4-BE49-F238E27FC236}">
                <a16:creationId xmlns:a16="http://schemas.microsoft.com/office/drawing/2014/main" xmlns="" id="{09FAAD12-1C4E-49D0-9E53-FD8E58C18C71}"/>
              </a:ext>
            </a:extLst>
          </p:cNvPr>
          <p:cNvSpPr txBox="1">
            <a:spLocks/>
          </p:cNvSpPr>
          <p:nvPr/>
        </p:nvSpPr>
        <p:spPr>
          <a:xfrm>
            <a:off x="196323" y="1120393"/>
            <a:ext cx="11796178" cy="652423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ja-JP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ゾーン・チェアパーソンは</a:t>
            </a:r>
            <a:r>
              <a:rPr lang="ja-JP" altLang="en-US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、</a:t>
            </a:r>
            <a:r>
              <a:rPr lang="ja-JP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クラブと地区を結び付ける</a:t>
            </a:r>
            <a:endParaRPr lang="en-US" altLang="ja-JP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/>
            <a:r>
              <a:rPr lang="ja-JP" sz="40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</a:p>
          <a:p>
            <a:pPr algn="ctr"/>
            <a:endParaRPr lang="ja-JP" sz="40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xmlns="" id="{F30B189B-2F9F-49DA-AB83-2D49E9616E7E}"/>
              </a:ext>
            </a:extLst>
          </p:cNvPr>
          <p:cNvSpPr txBox="1"/>
          <p:nvPr/>
        </p:nvSpPr>
        <p:spPr>
          <a:xfrm>
            <a:off x="783821" y="2412466"/>
            <a:ext cx="106211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sz="40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Arial" panose="020B0604020202020204" pitchFamily="34" charset="0"/>
              </a:rPr>
              <a:t>ゾーン・チェアパーソンは</a:t>
            </a:r>
            <a:endParaRPr lang="en-US" altLang="ja-JP" sz="4000" dirty="0">
              <a:latin typeface="ＭＳ ゴシック" panose="020B0609070205080204" pitchFamily="49" charset="-128"/>
              <a:ea typeface="ＭＳ ゴシック" panose="020B0609070205080204" pitchFamily="49" charset="-128"/>
              <a:cs typeface="Arial" panose="020B0604020202020204" pitchFamily="34" charset="0"/>
            </a:endParaRPr>
          </a:p>
          <a:p>
            <a:pPr algn="ctr"/>
            <a:r>
              <a:rPr lang="ja-JP" sz="44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Arial" panose="020B0604020202020204" pitchFamily="34" charset="0"/>
              </a:rPr>
              <a:t>クラブと地区の</a:t>
            </a:r>
            <a:r>
              <a:rPr lang="ja-JP" altLang="en-US" sz="44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Arial" panose="020B0604020202020204" pitchFamily="34" charset="0"/>
              </a:rPr>
              <a:t>要、</a:t>
            </a:r>
            <a:r>
              <a:rPr lang="ja-JP" sz="44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Arial" panose="020B0604020202020204" pitchFamily="34" charset="0"/>
              </a:rPr>
              <a:t>架け橋的存在である</a:t>
            </a:r>
          </a:p>
        </p:txBody>
      </p:sp>
      <p:pic>
        <p:nvPicPr>
          <p:cNvPr id="8" name="Picture 2" descr="Team, Friendship, Group, Hands">
            <a:extLst>
              <a:ext uri="{FF2B5EF4-FFF2-40B4-BE49-F238E27FC236}">
                <a16:creationId xmlns:a16="http://schemas.microsoft.com/office/drawing/2014/main" xmlns="" id="{B04FE437-D363-49A4-9E4E-D4EABF201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822" y="4221088"/>
            <a:ext cx="3375179" cy="22501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xmlns="" id="{B7FB9599-24B9-4999-934A-6EED9F7F0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altLang="ja-JP" noProof="0" smtClean="0"/>
              <a:pPr/>
              <a:t>3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10620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xmlns="" id="{86156B50-CCF2-4A2E-B22E-8A87B4F13FD0}"/>
              </a:ext>
            </a:extLst>
          </p:cNvPr>
          <p:cNvSpPr/>
          <p:nvPr/>
        </p:nvSpPr>
        <p:spPr>
          <a:xfrm>
            <a:off x="1318416" y="2228672"/>
            <a:ext cx="9551993" cy="240065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spcAft>
                <a:spcPts val="0"/>
              </a:spcAft>
            </a:pPr>
            <a:r>
              <a:rPr lang="ja-JP" altLang="en-US" sz="4800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模範的な</a:t>
            </a:r>
            <a:endParaRPr lang="en-US" altLang="ja-JP" sz="4800" kern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ja-JP" altLang="en-US" sz="5400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Times New Roman" panose="02020603050405020304" pitchFamily="18" charset="0"/>
              </a:rPr>
              <a:t>地区ガバナー諮問委員会 会議</a:t>
            </a:r>
            <a:endParaRPr lang="en-US" altLang="ja-JP" sz="4800" kern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ja-JP" altLang="en-US" sz="4800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Times New Roman" panose="02020603050405020304" pitchFamily="18" charset="0"/>
              </a:rPr>
              <a:t>（ゾーン会議）</a:t>
            </a:r>
            <a:endParaRPr lang="ja-JP" altLang="ja-JP" sz="3600" kern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xmlns="" id="{F198BDDE-4274-42E5-A94A-5C5642E00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altLang="ja-JP" noProof="0" smtClean="0"/>
              <a:pPr/>
              <a:t>30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007037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Yellow Bar">
            <a:extLst>
              <a:ext uri="{FF2B5EF4-FFF2-40B4-BE49-F238E27FC236}">
                <a16:creationId xmlns:a16="http://schemas.microsoft.com/office/drawing/2014/main" xmlns="" id="{BA1A303C-0501-43F4-B797-6E86C76227E3}"/>
              </a:ext>
            </a:extLst>
          </p:cNvPr>
          <p:cNvSpPr/>
          <p:nvPr/>
        </p:nvSpPr>
        <p:spPr>
          <a:xfrm>
            <a:off x="1377888" y="1196752"/>
            <a:ext cx="9433048" cy="72008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ja-JP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Arial" charset="0"/>
              </a:rPr>
              <a:t> </a:t>
            </a:r>
          </a:p>
        </p:txBody>
      </p:sp>
      <p:sp>
        <p:nvSpPr>
          <p:cNvPr id="6" name="Headline">
            <a:extLst>
              <a:ext uri="{FF2B5EF4-FFF2-40B4-BE49-F238E27FC236}">
                <a16:creationId xmlns:a16="http://schemas.microsoft.com/office/drawing/2014/main" xmlns="" id="{09FAAD12-1C4E-49D0-9E53-FD8E58C18C71}"/>
              </a:ext>
            </a:extLst>
          </p:cNvPr>
          <p:cNvSpPr txBox="1">
            <a:spLocks/>
          </p:cNvSpPr>
          <p:nvPr/>
        </p:nvSpPr>
        <p:spPr>
          <a:xfrm>
            <a:off x="1201151" y="114316"/>
            <a:ext cx="9786521" cy="111844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ja-JP" alt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模範的な　地区ガバナー諮問委員会 </a:t>
            </a:r>
            <a:endParaRPr lang="ja-JP" sz="4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13" name="Picture 3">
            <a:extLst>
              <a:ext uri="{FF2B5EF4-FFF2-40B4-BE49-F238E27FC236}">
                <a16:creationId xmlns:a16="http://schemas.microsoft.com/office/drawing/2014/main" xmlns="" id="{20B48F6A-A296-4A65-AC1C-53D6145675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" r="1694"/>
          <a:stretch/>
        </p:blipFill>
        <p:spPr bwMode="auto">
          <a:xfrm>
            <a:off x="189755" y="2708920"/>
            <a:ext cx="4608513" cy="3464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テキスト ボックス 3">
            <a:extLst>
              <a:ext uri="{FF2B5EF4-FFF2-40B4-BE49-F238E27FC236}">
                <a16:creationId xmlns:a16="http://schemas.microsoft.com/office/drawing/2014/main" xmlns="" id="{0ADDF249-861E-4064-9073-BB51A25527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0596" y="1696452"/>
            <a:ext cx="1030763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ja-JP" altLang="en-US" dirty="0">
                <a:solidFill>
                  <a:schemeClr val="tx2"/>
                </a:solidFill>
                <a:latin typeface="Arial" pitchFamily="34" charset="0"/>
                <a:ea typeface="MS PGothic" pitchFamily="50" charset="-128"/>
              </a:rPr>
              <a:t>ゾーン・チェアパーソン、クラブ役員にとって最も重要な会議</a:t>
            </a:r>
          </a:p>
        </p:txBody>
      </p:sp>
      <p:sp>
        <p:nvSpPr>
          <p:cNvPr id="15" name="テキスト ボックス 3">
            <a:extLst>
              <a:ext uri="{FF2B5EF4-FFF2-40B4-BE49-F238E27FC236}">
                <a16:creationId xmlns:a16="http://schemas.microsoft.com/office/drawing/2014/main" xmlns="" id="{669E891A-E04A-4769-A8B4-3272B81054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0602" y="2576773"/>
            <a:ext cx="685623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ja-JP" altLang="en-US" dirty="0">
                <a:latin typeface="+mn-ea"/>
              </a:rPr>
              <a:t>地区、複合地区、国際協会のプログ</a:t>
            </a:r>
            <a:endParaRPr kumimoji="1" lang="en-US" altLang="ja-JP" dirty="0">
              <a:latin typeface="+mn-ea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ja-JP" altLang="en-US" dirty="0">
                <a:latin typeface="+mn-ea"/>
              </a:rPr>
              <a:t>ラムや取り組みについて学ぶ機会</a:t>
            </a:r>
          </a:p>
        </p:txBody>
      </p:sp>
      <p:sp>
        <p:nvSpPr>
          <p:cNvPr id="16" name="テキスト ボックス 3">
            <a:extLst>
              <a:ext uri="{FF2B5EF4-FFF2-40B4-BE49-F238E27FC236}">
                <a16:creationId xmlns:a16="http://schemas.microsoft.com/office/drawing/2014/main" xmlns="" id="{CC66DE71-02FB-4BCF-ACE2-7B7526C73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0602" y="4111232"/>
            <a:ext cx="6696744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ja-JP" altLang="en-US" dirty="0">
                <a:latin typeface="+mn-ea"/>
              </a:rPr>
              <a:t>奉仕事業の実施、クラブ運営、会員</a:t>
            </a:r>
            <a:endParaRPr kumimoji="1" lang="en-US" altLang="ja-JP" dirty="0">
              <a:latin typeface="+mn-ea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ja-JP" altLang="en-US" dirty="0">
                <a:latin typeface="+mn-ea"/>
              </a:rPr>
              <a:t>増強、指導力育成を会議の焦点とし</a:t>
            </a:r>
            <a:endParaRPr kumimoji="1" lang="en-US" altLang="ja-JP" dirty="0">
              <a:latin typeface="+mn-ea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ja-JP" altLang="en-US" dirty="0">
                <a:latin typeface="+mn-ea"/>
              </a:rPr>
              <a:t>て、他のクラブ役員と意見や課題を</a:t>
            </a:r>
            <a:endParaRPr kumimoji="1" lang="en-US" altLang="ja-JP" dirty="0">
              <a:latin typeface="+mn-ea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ja-JP" altLang="en-US" dirty="0">
                <a:latin typeface="+mn-ea"/>
              </a:rPr>
              <a:t>分かち合う機会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xmlns="" id="{0A4FFB84-75FA-4DDF-8166-502194B9E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altLang="ja-JP" noProof="0" smtClean="0"/>
              <a:pPr/>
              <a:t>31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763306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Yellow Bar">
            <a:extLst>
              <a:ext uri="{FF2B5EF4-FFF2-40B4-BE49-F238E27FC236}">
                <a16:creationId xmlns:a16="http://schemas.microsoft.com/office/drawing/2014/main" xmlns="" id="{BA1A303C-0501-43F4-B797-6E86C76227E3}"/>
              </a:ext>
            </a:extLst>
          </p:cNvPr>
          <p:cNvSpPr/>
          <p:nvPr/>
        </p:nvSpPr>
        <p:spPr>
          <a:xfrm>
            <a:off x="1377888" y="1196752"/>
            <a:ext cx="9433048" cy="72008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ja-JP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Arial" charset="0"/>
              </a:rPr>
              <a:t> </a:t>
            </a:r>
          </a:p>
        </p:txBody>
      </p:sp>
      <p:sp>
        <p:nvSpPr>
          <p:cNvPr id="6" name="Headline">
            <a:extLst>
              <a:ext uri="{FF2B5EF4-FFF2-40B4-BE49-F238E27FC236}">
                <a16:creationId xmlns:a16="http://schemas.microsoft.com/office/drawing/2014/main" xmlns="" id="{09FAAD12-1C4E-49D0-9E53-FD8E58C18C71}"/>
              </a:ext>
            </a:extLst>
          </p:cNvPr>
          <p:cNvSpPr txBox="1">
            <a:spLocks/>
          </p:cNvSpPr>
          <p:nvPr/>
        </p:nvSpPr>
        <p:spPr>
          <a:xfrm>
            <a:off x="1201151" y="114316"/>
            <a:ext cx="9786521" cy="111844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ja-JP" alt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模範的な　地区ガバナー諮問委員会 </a:t>
            </a:r>
            <a:endParaRPr lang="ja-JP" sz="4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9" name="角丸四角形 4">
            <a:extLst>
              <a:ext uri="{FF2B5EF4-FFF2-40B4-BE49-F238E27FC236}">
                <a16:creationId xmlns:a16="http://schemas.microsoft.com/office/drawing/2014/main" xmlns="" id="{37CB3533-7F70-4311-8A82-D4DF6D8D2DDF}"/>
              </a:ext>
            </a:extLst>
          </p:cNvPr>
          <p:cNvSpPr/>
          <p:nvPr/>
        </p:nvSpPr>
        <p:spPr>
          <a:xfrm>
            <a:off x="1778443" y="3127142"/>
            <a:ext cx="4320000" cy="720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ゾーンチェアパーソン</a:t>
            </a:r>
          </a:p>
        </p:txBody>
      </p:sp>
      <p:sp>
        <p:nvSpPr>
          <p:cNvPr id="10" name="角丸四角形 10">
            <a:extLst>
              <a:ext uri="{FF2B5EF4-FFF2-40B4-BE49-F238E27FC236}">
                <a16:creationId xmlns:a16="http://schemas.microsoft.com/office/drawing/2014/main" xmlns="" id="{D4F66508-46E8-42DB-8A17-A22C68A761F5}"/>
              </a:ext>
            </a:extLst>
          </p:cNvPr>
          <p:cNvSpPr/>
          <p:nvPr/>
        </p:nvSpPr>
        <p:spPr>
          <a:xfrm>
            <a:off x="6851216" y="2252544"/>
            <a:ext cx="3780000" cy="720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クラブ会長</a:t>
            </a:r>
          </a:p>
        </p:txBody>
      </p:sp>
      <p:sp>
        <p:nvSpPr>
          <p:cNvPr id="11" name="角丸四角形 11">
            <a:extLst>
              <a:ext uri="{FF2B5EF4-FFF2-40B4-BE49-F238E27FC236}">
                <a16:creationId xmlns:a16="http://schemas.microsoft.com/office/drawing/2014/main" xmlns="" id="{36A938E4-10A8-479D-93D8-C4AD37150708}"/>
              </a:ext>
            </a:extLst>
          </p:cNvPr>
          <p:cNvSpPr/>
          <p:nvPr/>
        </p:nvSpPr>
        <p:spPr>
          <a:xfrm>
            <a:off x="6851216" y="3127142"/>
            <a:ext cx="3780000" cy="720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クラブ第一副会長</a:t>
            </a:r>
          </a:p>
        </p:txBody>
      </p:sp>
      <p:sp>
        <p:nvSpPr>
          <p:cNvPr id="12" name="角丸四角形 12">
            <a:extLst>
              <a:ext uri="{FF2B5EF4-FFF2-40B4-BE49-F238E27FC236}">
                <a16:creationId xmlns:a16="http://schemas.microsoft.com/office/drawing/2014/main" xmlns="" id="{D13F5F2B-74F6-43FD-AC42-3CB76F218781}"/>
              </a:ext>
            </a:extLst>
          </p:cNvPr>
          <p:cNvSpPr/>
          <p:nvPr/>
        </p:nvSpPr>
        <p:spPr>
          <a:xfrm>
            <a:off x="6851216" y="4005144"/>
            <a:ext cx="3780000" cy="720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クラブ幹事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xmlns="" id="{74FBCBC4-6777-4E3E-A795-6CB2360FE8EB}"/>
              </a:ext>
            </a:extLst>
          </p:cNvPr>
          <p:cNvSpPr txBox="1"/>
          <p:nvPr/>
        </p:nvSpPr>
        <p:spPr>
          <a:xfrm>
            <a:off x="1117" y="5131770"/>
            <a:ext cx="12107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地区会則及び付則の規定に従って、年３回開催（４回目は任意）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xmlns="" id="{BDC6C013-9EF6-42BB-A50C-DC0625284A7E}"/>
              </a:ext>
            </a:extLst>
          </p:cNvPr>
          <p:cNvSpPr txBox="1"/>
          <p:nvPr/>
        </p:nvSpPr>
        <p:spPr>
          <a:xfrm>
            <a:off x="1778443" y="2522255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/>
              <a:t>議長</a:t>
            </a:r>
            <a:endParaRPr kumimoji="1" lang="ja-JP" altLang="en-US" sz="2000" dirty="0"/>
          </a:p>
        </p:txBody>
      </p:sp>
      <p:sp>
        <p:nvSpPr>
          <p:cNvPr id="20" name="四角形: 対角を丸める 19">
            <a:extLst>
              <a:ext uri="{FF2B5EF4-FFF2-40B4-BE49-F238E27FC236}">
                <a16:creationId xmlns:a16="http://schemas.microsoft.com/office/drawing/2014/main" xmlns="" id="{140805D7-65B4-4EAC-B3C8-7D7A7E365341}"/>
              </a:ext>
            </a:extLst>
          </p:cNvPr>
          <p:cNvSpPr/>
          <p:nvPr/>
        </p:nvSpPr>
        <p:spPr>
          <a:xfrm>
            <a:off x="1197869" y="1484824"/>
            <a:ext cx="5484078" cy="720000"/>
          </a:xfrm>
          <a:prstGeom prst="round2DiagRect">
            <a:avLst/>
          </a:prstGeom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ysClr val="windowText" lastClr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地区ガバナー諮問委員会の構成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xmlns="" id="{D8ACC89A-01A7-4FC0-B579-2A13E040E6CF}"/>
              </a:ext>
            </a:extLst>
          </p:cNvPr>
          <p:cNvSpPr/>
          <p:nvPr/>
        </p:nvSpPr>
        <p:spPr>
          <a:xfrm>
            <a:off x="1064007" y="5827500"/>
            <a:ext cx="109452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「課題と機会ワークシート」を活用して、会議前にクラブ役員が準備を整えておけば、</a:t>
            </a:r>
            <a:endParaRPr kumimoji="1" lang="en-US" altLang="ja-JP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集中的に話し合う機会になり効果的な会議になる</a:t>
            </a:r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xmlns="" id="{7AEC7669-3B2C-449E-B9E8-0E67F27F0366}"/>
              </a:ext>
            </a:extLst>
          </p:cNvPr>
          <p:cNvSpPr/>
          <p:nvPr/>
        </p:nvSpPr>
        <p:spPr>
          <a:xfrm>
            <a:off x="1271103" y="1550152"/>
            <a:ext cx="9791861" cy="3427020"/>
          </a:xfrm>
          <a:prstGeom prst="round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xmlns="" id="{6E69E5BE-AAC4-49B7-8046-4CBFB791C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altLang="ja-JP" noProof="0" smtClean="0"/>
              <a:pPr/>
              <a:t>32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527050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Yellow Bar">
            <a:extLst>
              <a:ext uri="{FF2B5EF4-FFF2-40B4-BE49-F238E27FC236}">
                <a16:creationId xmlns:a16="http://schemas.microsoft.com/office/drawing/2014/main" xmlns="" id="{BA1A303C-0501-43F4-B797-6E86C76227E3}"/>
              </a:ext>
            </a:extLst>
          </p:cNvPr>
          <p:cNvSpPr/>
          <p:nvPr/>
        </p:nvSpPr>
        <p:spPr>
          <a:xfrm>
            <a:off x="1377887" y="1052736"/>
            <a:ext cx="9433048" cy="72008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ja-JP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Arial" charset="0"/>
              </a:rPr>
              <a:t> </a:t>
            </a:r>
          </a:p>
        </p:txBody>
      </p:sp>
      <p:sp>
        <p:nvSpPr>
          <p:cNvPr id="6" name="Headline">
            <a:extLst>
              <a:ext uri="{FF2B5EF4-FFF2-40B4-BE49-F238E27FC236}">
                <a16:creationId xmlns:a16="http://schemas.microsoft.com/office/drawing/2014/main" xmlns="" id="{09FAAD12-1C4E-49D0-9E53-FD8E58C18C71}"/>
              </a:ext>
            </a:extLst>
          </p:cNvPr>
          <p:cNvSpPr txBox="1">
            <a:spLocks/>
          </p:cNvSpPr>
          <p:nvPr/>
        </p:nvSpPr>
        <p:spPr>
          <a:xfrm>
            <a:off x="1201151" y="6304"/>
            <a:ext cx="9786521" cy="111844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ja-JP" alt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模範的な　地区ガバナー諮問委員会 </a:t>
            </a:r>
            <a:endParaRPr lang="ja-JP" sz="4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8" name="四角形: 対角を丸める 7">
            <a:extLst>
              <a:ext uri="{FF2B5EF4-FFF2-40B4-BE49-F238E27FC236}">
                <a16:creationId xmlns:a16="http://schemas.microsoft.com/office/drawing/2014/main" xmlns="" id="{3B0AA62D-E4C8-43E8-BD7D-F6C1575CD373}"/>
              </a:ext>
            </a:extLst>
          </p:cNvPr>
          <p:cNvSpPr/>
          <p:nvPr/>
        </p:nvSpPr>
        <p:spPr>
          <a:xfrm>
            <a:off x="610333" y="1196752"/>
            <a:ext cx="5484078" cy="720000"/>
          </a:xfrm>
          <a:prstGeom prst="round2DiagRect">
            <a:avLst/>
          </a:prstGeom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ysClr val="windowText" lastClr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地区ガバナー諮問委員会の責任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xmlns="" id="{3DA2C7C2-4AA1-4D39-8A47-751B4DE64CDB}"/>
              </a:ext>
            </a:extLst>
          </p:cNvPr>
          <p:cNvSpPr/>
          <p:nvPr/>
        </p:nvSpPr>
        <p:spPr>
          <a:xfrm>
            <a:off x="1371793" y="1916832"/>
            <a:ext cx="10117124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ja-JP" altLang="ja-JP" sz="28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クラブが国際会則と方針に従って効果的に運営され、会員のニーズ</a:t>
            </a:r>
            <a:r>
              <a:rPr lang="ja-JP" altLang="en-US" sz="28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を満たす</a:t>
            </a:r>
            <a:endParaRPr lang="ja-JP" altLang="ja-JP" sz="2800" kern="1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pPr marL="457200" lvl="0" indent="-457200"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ja-JP" altLang="ja-JP" sz="28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クラブの有意義な奉仕活動、会員増強と指導力育成の促進</a:t>
            </a:r>
          </a:p>
          <a:p>
            <a:pPr marL="457200" lvl="0" indent="-457200"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ja-JP" altLang="ja-JP" sz="28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地区、複合地区、国際協会が提供するプログラムを奨励</a:t>
            </a:r>
          </a:p>
          <a:p>
            <a:pPr marL="457200" lvl="0" indent="-457200"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ja-JP" altLang="ja-JP" sz="28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クラブのクラブ役員就任、新会員の入会、会員の功績の有意義な表彰の促進</a:t>
            </a:r>
          </a:p>
          <a:p>
            <a:pPr marL="457200" lvl="0" indent="-457200"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ja-JP" altLang="ja-JP" sz="28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地区、複合地区、国際大会への参加をクラブに呼びかけ</a:t>
            </a:r>
            <a:r>
              <a:rPr lang="ja-JP" altLang="en-US" sz="28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る</a:t>
            </a:r>
            <a:endParaRPr lang="ja-JP" altLang="ja-JP" sz="2800" kern="1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pPr marL="457200" lvl="0" indent="-457200"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ja-JP" altLang="ja-JP" sz="28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クラブ間の会合を奨励し、チャーターナイトやその他の地区行事への参加をクラブに呼びかけ</a:t>
            </a:r>
            <a:r>
              <a:rPr lang="ja-JP" altLang="en-US" sz="28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る</a:t>
            </a:r>
            <a:endParaRPr lang="ja-JP" altLang="ja-JP" sz="2800" kern="1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pPr marL="457200" lvl="0" indent="-457200">
              <a:buFont typeface="Wingdings" panose="05000000000000000000" pitchFamily="2" charset="2"/>
              <a:buChar char="l"/>
            </a:pPr>
            <a:r>
              <a:rPr lang="ja-JP" altLang="ja-JP" sz="28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地区内の全てのクラブに影響する事柄について提言</a:t>
            </a:r>
            <a:endParaRPr lang="ja-JP" altLang="ja-JP" sz="2800" kern="100" dirty="0"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xmlns="" id="{1291E1C5-BA2F-4B8F-B14F-4CE9F8E7D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altLang="ja-JP" noProof="0" smtClean="0"/>
              <a:pPr/>
              <a:t>33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4196960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Yellow Bar">
            <a:extLst>
              <a:ext uri="{FF2B5EF4-FFF2-40B4-BE49-F238E27FC236}">
                <a16:creationId xmlns:a16="http://schemas.microsoft.com/office/drawing/2014/main" xmlns="" id="{BA1A303C-0501-43F4-B797-6E86C76227E3}"/>
              </a:ext>
            </a:extLst>
          </p:cNvPr>
          <p:cNvSpPr/>
          <p:nvPr/>
        </p:nvSpPr>
        <p:spPr>
          <a:xfrm>
            <a:off x="1377887" y="1052736"/>
            <a:ext cx="9433048" cy="72008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ja-JP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Arial" charset="0"/>
              </a:rPr>
              <a:t> </a:t>
            </a:r>
          </a:p>
        </p:txBody>
      </p:sp>
      <p:sp>
        <p:nvSpPr>
          <p:cNvPr id="6" name="Headline">
            <a:extLst>
              <a:ext uri="{FF2B5EF4-FFF2-40B4-BE49-F238E27FC236}">
                <a16:creationId xmlns:a16="http://schemas.microsoft.com/office/drawing/2014/main" xmlns="" id="{09FAAD12-1C4E-49D0-9E53-FD8E58C18C71}"/>
              </a:ext>
            </a:extLst>
          </p:cNvPr>
          <p:cNvSpPr txBox="1">
            <a:spLocks/>
          </p:cNvSpPr>
          <p:nvPr/>
        </p:nvSpPr>
        <p:spPr>
          <a:xfrm>
            <a:off x="1201151" y="6304"/>
            <a:ext cx="9786521" cy="111844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ja-JP" alt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模範的な　地区ガバナー諮問委員会 </a:t>
            </a:r>
            <a:endParaRPr lang="ja-JP" sz="4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8" name="四角形: 対角を丸める 7">
            <a:extLst>
              <a:ext uri="{FF2B5EF4-FFF2-40B4-BE49-F238E27FC236}">
                <a16:creationId xmlns:a16="http://schemas.microsoft.com/office/drawing/2014/main" xmlns="" id="{3B0AA62D-E4C8-43E8-BD7D-F6C1575CD373}"/>
              </a:ext>
            </a:extLst>
          </p:cNvPr>
          <p:cNvSpPr/>
          <p:nvPr/>
        </p:nvSpPr>
        <p:spPr>
          <a:xfrm>
            <a:off x="610333" y="1196752"/>
            <a:ext cx="5484078" cy="720000"/>
          </a:xfrm>
          <a:prstGeom prst="round2DiagRect">
            <a:avLst/>
          </a:prstGeom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ysClr val="windowText" lastClr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地区ガバナー諮問委員会の企画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xmlns="" id="{3DA2C7C2-4AA1-4D39-8A47-751B4DE64CDB}"/>
              </a:ext>
            </a:extLst>
          </p:cNvPr>
          <p:cNvSpPr/>
          <p:nvPr/>
        </p:nvSpPr>
        <p:spPr>
          <a:xfrm>
            <a:off x="1377887" y="1989626"/>
            <a:ext cx="10483259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ja-JP" altLang="en-US" sz="28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クラブの役員が出席できる時間と便利な場所を選定</a:t>
            </a:r>
            <a:endParaRPr lang="en-US" altLang="ja-JP" sz="2800" kern="1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pPr marL="457200" lvl="0" indent="-457200"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ja-JP" altLang="en-US" sz="28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事前に会議の開催通知を送付</a:t>
            </a:r>
            <a:endParaRPr lang="en-US" altLang="ja-JP" sz="2800" kern="1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pPr marL="457200" lvl="0" indent="-457200"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ja-JP" altLang="en-US" sz="28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地区のウェブサイトに会議の情報を掲載</a:t>
            </a:r>
            <a:endParaRPr lang="en-US" altLang="ja-JP" sz="2800" kern="1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pPr marL="457200" lvl="0" indent="-457200"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ja-JP" altLang="en-US" sz="28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郵便、</a:t>
            </a:r>
            <a:r>
              <a:rPr lang="en-US" altLang="ja-JP" sz="28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E</a:t>
            </a:r>
            <a:r>
              <a:rPr lang="ja-JP" altLang="en-US" sz="28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メール、直接の電話、ソーシャルメディアなど、複数の通信経路を考慮し、そのすべてを利用</a:t>
            </a:r>
          </a:p>
          <a:p>
            <a:pPr marL="457200" lvl="0" indent="-457200"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ja-JP" altLang="en-US" sz="28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出席者に会議内容を伝達</a:t>
            </a:r>
            <a:endParaRPr lang="en-US" altLang="ja-JP" sz="2800" kern="1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pPr marL="457200" lvl="0" indent="-457200"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ja-JP" altLang="en-US" sz="28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「課題と機会ワークシート」を活用し、会議前にクラブ役員は意見やアイディアを準備</a:t>
            </a:r>
            <a:endParaRPr lang="en-US" altLang="ja-JP" sz="2800" kern="1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pPr marL="457200" lvl="0" indent="-457200"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ja-JP" altLang="en-US" sz="28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会議後、クラブ会長に議事録を送り、各クラブの会員に情報を伝達</a:t>
            </a:r>
            <a:endParaRPr lang="ja-JP" altLang="ja-JP" sz="2800" kern="100" dirty="0"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xmlns="" id="{E3616169-1AA6-4151-BC61-567DC9DEB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altLang="ja-JP" noProof="0" smtClean="0"/>
              <a:pPr/>
              <a:t>34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827317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Yellow Bar">
            <a:extLst>
              <a:ext uri="{FF2B5EF4-FFF2-40B4-BE49-F238E27FC236}">
                <a16:creationId xmlns:a16="http://schemas.microsoft.com/office/drawing/2014/main" xmlns="" id="{BA1A303C-0501-43F4-B797-6E86C76227E3}"/>
              </a:ext>
            </a:extLst>
          </p:cNvPr>
          <p:cNvSpPr/>
          <p:nvPr/>
        </p:nvSpPr>
        <p:spPr>
          <a:xfrm>
            <a:off x="1377887" y="1052736"/>
            <a:ext cx="9433048" cy="72008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ja-JP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Arial" charset="0"/>
              </a:rPr>
              <a:t> </a:t>
            </a:r>
          </a:p>
        </p:txBody>
      </p:sp>
      <p:sp>
        <p:nvSpPr>
          <p:cNvPr id="6" name="Headline">
            <a:extLst>
              <a:ext uri="{FF2B5EF4-FFF2-40B4-BE49-F238E27FC236}">
                <a16:creationId xmlns:a16="http://schemas.microsoft.com/office/drawing/2014/main" xmlns="" id="{09FAAD12-1C4E-49D0-9E53-FD8E58C18C71}"/>
              </a:ext>
            </a:extLst>
          </p:cNvPr>
          <p:cNvSpPr txBox="1">
            <a:spLocks/>
          </p:cNvSpPr>
          <p:nvPr/>
        </p:nvSpPr>
        <p:spPr>
          <a:xfrm>
            <a:off x="1201151" y="6304"/>
            <a:ext cx="9786521" cy="111844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ja-JP" alt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模範的な　地区ガバナー諮問委員会 </a:t>
            </a:r>
            <a:endParaRPr lang="ja-JP" sz="4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8" name="四角形: 対角を丸める 7">
            <a:extLst>
              <a:ext uri="{FF2B5EF4-FFF2-40B4-BE49-F238E27FC236}">
                <a16:creationId xmlns:a16="http://schemas.microsoft.com/office/drawing/2014/main" xmlns="" id="{3B0AA62D-E4C8-43E8-BD7D-F6C1575CD373}"/>
              </a:ext>
            </a:extLst>
          </p:cNvPr>
          <p:cNvSpPr/>
          <p:nvPr/>
        </p:nvSpPr>
        <p:spPr>
          <a:xfrm>
            <a:off x="610332" y="1197185"/>
            <a:ext cx="6780223" cy="720000"/>
          </a:xfrm>
          <a:prstGeom prst="round2DiagRect">
            <a:avLst/>
          </a:prstGeom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ysClr val="windowText" lastClr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地区ガバナー諮問委員会に役立つツール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xmlns="" id="{3DA2C7C2-4AA1-4D39-8A47-751B4DE64CDB}"/>
              </a:ext>
            </a:extLst>
          </p:cNvPr>
          <p:cNvSpPr/>
          <p:nvPr/>
        </p:nvSpPr>
        <p:spPr>
          <a:xfrm>
            <a:off x="1377887" y="2143447"/>
            <a:ext cx="644471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ja-JP" altLang="en-US" sz="32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会議準備チェックリスト</a:t>
            </a:r>
            <a:endParaRPr lang="en-US" altLang="ja-JP" sz="3200" kern="1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pPr marL="457200" lvl="0" indent="-457200"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ja-JP" altLang="en-US" sz="32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機会と課題ワークシート</a:t>
            </a:r>
            <a:endParaRPr lang="en-US" altLang="ja-JP" sz="3200" kern="1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pPr marL="457200" lvl="0" indent="-457200"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ja-JP" altLang="en-US" sz="32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議事録</a:t>
            </a:r>
            <a:endParaRPr lang="en-US" altLang="ja-JP" sz="3200" kern="1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pPr marL="457200" lvl="0" indent="-457200"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zh-TW" altLang="en-US" sz="32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参加者評価書</a:t>
            </a:r>
            <a:endParaRPr lang="en-US" altLang="zh-TW" sz="3200" kern="1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pPr marL="457200" lvl="0" indent="-457200"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ja-JP" altLang="en-US" sz="32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地区ガバナー諮問委員会報告書</a:t>
            </a:r>
            <a:endParaRPr lang="en-US" altLang="ja-JP" sz="2800" kern="1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xmlns="" id="{F781B74F-C497-4D8E-A9C1-5333F8D65F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824" y="1419432"/>
            <a:ext cx="3020922" cy="3781586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xmlns="" id="{5C03A913-75ED-45A6-ADDB-A29BCE405F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4732" y="2171176"/>
            <a:ext cx="3059894" cy="4343446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xmlns="" id="{94016E02-159B-4E65-BD2C-D47B1FB00A2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94"/>
          <a:stretch/>
        </p:blipFill>
        <p:spPr>
          <a:xfrm>
            <a:off x="8416756" y="3114976"/>
            <a:ext cx="3308954" cy="3781586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xmlns="" id="{A17E87E4-3B15-4058-80AB-ACFB61EE2F8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33"/>
          <a:stretch/>
        </p:blipFill>
        <p:spPr>
          <a:xfrm>
            <a:off x="7799511" y="4282908"/>
            <a:ext cx="3329848" cy="2557446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xmlns="" id="{A25799AF-8E34-47E2-B665-215BF5596C3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40"/>
          <a:stretch/>
        </p:blipFill>
        <p:spPr>
          <a:xfrm>
            <a:off x="5812485" y="5117895"/>
            <a:ext cx="3265235" cy="1722459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xmlns="" id="{ACC00BD9-D2CB-4D14-8774-BB4C1C9C0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altLang="ja-JP" noProof="0" smtClean="0"/>
              <a:pPr/>
              <a:t>35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23457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Yellow Bar">
            <a:extLst>
              <a:ext uri="{FF2B5EF4-FFF2-40B4-BE49-F238E27FC236}">
                <a16:creationId xmlns:a16="http://schemas.microsoft.com/office/drawing/2014/main" xmlns="" id="{BA1A303C-0501-43F4-B797-6E86C76227E3}"/>
              </a:ext>
            </a:extLst>
          </p:cNvPr>
          <p:cNvSpPr/>
          <p:nvPr/>
        </p:nvSpPr>
        <p:spPr>
          <a:xfrm>
            <a:off x="1377887" y="1052736"/>
            <a:ext cx="9433048" cy="72008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ja-JP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Arial" charset="0"/>
              </a:rPr>
              <a:t> </a:t>
            </a:r>
          </a:p>
        </p:txBody>
      </p:sp>
      <p:sp>
        <p:nvSpPr>
          <p:cNvPr id="6" name="Headline">
            <a:extLst>
              <a:ext uri="{FF2B5EF4-FFF2-40B4-BE49-F238E27FC236}">
                <a16:creationId xmlns:a16="http://schemas.microsoft.com/office/drawing/2014/main" xmlns="" id="{09FAAD12-1C4E-49D0-9E53-FD8E58C18C71}"/>
              </a:ext>
            </a:extLst>
          </p:cNvPr>
          <p:cNvSpPr txBox="1">
            <a:spLocks/>
          </p:cNvSpPr>
          <p:nvPr/>
        </p:nvSpPr>
        <p:spPr>
          <a:xfrm>
            <a:off x="1201151" y="6304"/>
            <a:ext cx="9786521" cy="111844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ja-JP" alt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第１回 地区ガバナー諮問委員会 会議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xmlns="" id="{3B6FF09B-F7F7-4EBB-A9A7-64B0DA69360A}"/>
              </a:ext>
            </a:extLst>
          </p:cNvPr>
          <p:cNvSpPr/>
          <p:nvPr/>
        </p:nvSpPr>
        <p:spPr>
          <a:xfrm>
            <a:off x="5620090" y="1167391"/>
            <a:ext cx="51908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国際大会閉会後</a:t>
            </a:r>
            <a:r>
              <a:rPr lang="en-US" altLang="ja-JP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90</a:t>
            </a:r>
            <a:r>
              <a:rPr lang="zh-CN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日以内</a:t>
            </a: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に開催</a:t>
            </a:r>
            <a:endParaRPr lang="en-US" altLang="zh-CN" sz="2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9" name="円/楕円 3">
            <a:extLst>
              <a:ext uri="{FF2B5EF4-FFF2-40B4-BE49-F238E27FC236}">
                <a16:creationId xmlns:a16="http://schemas.microsoft.com/office/drawing/2014/main" xmlns="" id="{3B97D3E0-66B6-4124-AFB5-24E009212097}"/>
              </a:ext>
            </a:extLst>
          </p:cNvPr>
          <p:cNvSpPr/>
          <p:nvPr/>
        </p:nvSpPr>
        <p:spPr>
          <a:xfrm>
            <a:off x="418502" y="1366817"/>
            <a:ext cx="4428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b="1" dirty="0">
                <a:solidFill>
                  <a:schemeClr val="bg2"/>
                </a:solidFill>
              </a:rPr>
              <a:t>奉仕を焦点に！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xmlns="" id="{0DFFBEC8-259B-41A3-9260-2DAE5B7D4F27}"/>
              </a:ext>
            </a:extLst>
          </p:cNvPr>
          <p:cNvSpPr/>
          <p:nvPr/>
        </p:nvSpPr>
        <p:spPr>
          <a:xfrm>
            <a:off x="7374280" y="3606424"/>
            <a:ext cx="4248473" cy="19389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GST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コーディネーターや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LCIF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コーディネーターによるプレゼンテーションを企画し、クラブ会長・副会長・幹事に加えクラブ奉仕委員長を参加させてもよい</a:t>
            </a:r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xmlns="" id="{2978C976-B8BA-44FD-BA7D-6F7B3595E3D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084" y="3434614"/>
            <a:ext cx="613954" cy="640486"/>
          </a:xfrm>
          <a:prstGeom prst="rect">
            <a:avLst/>
          </a:prstGeom>
        </p:spPr>
      </p:pic>
      <p:pic>
        <p:nvPicPr>
          <p:cNvPr id="13" name="Picture 14">
            <a:extLst>
              <a:ext uri="{FF2B5EF4-FFF2-40B4-BE49-F238E27FC236}">
                <a16:creationId xmlns:a16="http://schemas.microsoft.com/office/drawing/2014/main" xmlns="" id="{8426E4BA-A57B-4EB3-8EB8-B35AB41C0DB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215" y="3437722"/>
            <a:ext cx="610974" cy="637378"/>
          </a:xfrm>
          <a:prstGeom prst="rect">
            <a:avLst/>
          </a:prstGeom>
        </p:spPr>
      </p:pic>
      <p:pic>
        <p:nvPicPr>
          <p:cNvPr id="14" name="Picture 11">
            <a:extLst>
              <a:ext uri="{FF2B5EF4-FFF2-40B4-BE49-F238E27FC236}">
                <a16:creationId xmlns:a16="http://schemas.microsoft.com/office/drawing/2014/main" xmlns="" id="{05EB70DE-B938-4DC1-B18C-422573A9C66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63" y="3434614"/>
            <a:ext cx="610974" cy="640486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xmlns="" id="{3B7A7D23-D0C1-4102-A188-E564E28EB4D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110" y="3434614"/>
            <a:ext cx="610974" cy="640486"/>
          </a:xfrm>
          <a:prstGeom prst="rect">
            <a:avLst/>
          </a:prstGeom>
        </p:spPr>
      </p:pic>
      <p:pic>
        <p:nvPicPr>
          <p:cNvPr id="16" name="Picture 13">
            <a:extLst>
              <a:ext uri="{FF2B5EF4-FFF2-40B4-BE49-F238E27FC236}">
                <a16:creationId xmlns:a16="http://schemas.microsoft.com/office/drawing/2014/main" xmlns="" id="{5DBDE18F-7E84-448D-9812-C830E8FD3EA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437" y="3434614"/>
            <a:ext cx="610974" cy="640486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xmlns="" id="{1280330F-47AF-40A1-9593-9BBAD4FB8FF1}"/>
              </a:ext>
            </a:extLst>
          </p:cNvPr>
          <p:cNvSpPr txBox="1"/>
          <p:nvPr/>
        </p:nvSpPr>
        <p:spPr>
          <a:xfrm>
            <a:off x="975061" y="4141885"/>
            <a:ext cx="6946132" cy="20467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1"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奉仕のフレームワークについて説明</a:t>
            </a:r>
            <a:endParaRPr kumimoji="1" lang="en-US" altLang="ja-JP" sz="2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1"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クラブの奉仕事業に関する意見交換</a:t>
            </a:r>
            <a:endParaRPr kumimoji="1" lang="en-US" altLang="ja-JP" sz="2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1"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新たな奉仕事業を特定する方法を紹介</a:t>
            </a:r>
            <a:endParaRPr kumimoji="1" lang="en-US" altLang="ja-JP" sz="2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1"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クラブの課題と成功事例に関する自由討論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xmlns="" id="{AF8A3C27-E2A6-435B-8DA4-44710B29432D}"/>
              </a:ext>
            </a:extLst>
          </p:cNvPr>
          <p:cNvSpPr txBox="1"/>
          <p:nvPr/>
        </p:nvSpPr>
        <p:spPr>
          <a:xfrm>
            <a:off x="975061" y="2220553"/>
            <a:ext cx="1023870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クラブの奉仕が、地域社会のニーズと会員の期待を満たす</a:t>
            </a:r>
            <a:endParaRPr lang="en-US" altLang="ja-JP" sz="3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ものとなるよう、奉仕のアイディアとツールを分かち合う</a:t>
            </a:r>
            <a:endParaRPr kumimoji="1" lang="ja-JP" altLang="en-US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xmlns="" id="{37C4C414-E98F-4835-93D0-BD98561620F7}"/>
              </a:ext>
            </a:extLst>
          </p:cNvPr>
          <p:cNvSpPr/>
          <p:nvPr/>
        </p:nvSpPr>
        <p:spPr>
          <a:xfrm>
            <a:off x="2782044" y="6254873"/>
            <a:ext cx="92628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2400" dirty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クラブと地域社会への奉仕について考える機会にして、クラブを支援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xmlns="" id="{6CAB2929-C4FF-49CA-928E-E6CB1A5DA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altLang="ja-JP" noProof="0" smtClean="0"/>
              <a:pPr/>
              <a:t>36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047425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Yellow Bar">
            <a:extLst>
              <a:ext uri="{FF2B5EF4-FFF2-40B4-BE49-F238E27FC236}">
                <a16:creationId xmlns:a16="http://schemas.microsoft.com/office/drawing/2014/main" xmlns="" id="{BA1A303C-0501-43F4-B797-6E86C76227E3}"/>
              </a:ext>
            </a:extLst>
          </p:cNvPr>
          <p:cNvSpPr/>
          <p:nvPr/>
        </p:nvSpPr>
        <p:spPr>
          <a:xfrm>
            <a:off x="1377887" y="1052736"/>
            <a:ext cx="9433048" cy="72008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ja-JP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Arial" charset="0"/>
              </a:rPr>
              <a:t> </a:t>
            </a:r>
          </a:p>
        </p:txBody>
      </p:sp>
      <p:sp>
        <p:nvSpPr>
          <p:cNvPr id="6" name="Headline">
            <a:extLst>
              <a:ext uri="{FF2B5EF4-FFF2-40B4-BE49-F238E27FC236}">
                <a16:creationId xmlns:a16="http://schemas.microsoft.com/office/drawing/2014/main" xmlns="" id="{09FAAD12-1C4E-49D0-9E53-FD8E58C18C71}"/>
              </a:ext>
            </a:extLst>
          </p:cNvPr>
          <p:cNvSpPr txBox="1">
            <a:spLocks/>
          </p:cNvSpPr>
          <p:nvPr/>
        </p:nvSpPr>
        <p:spPr>
          <a:xfrm>
            <a:off x="1201151" y="6304"/>
            <a:ext cx="9786521" cy="111844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ja-JP" alt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第２回 地区ガバナー諮問委員会 会議</a:t>
            </a:r>
          </a:p>
        </p:txBody>
      </p:sp>
      <p:sp>
        <p:nvSpPr>
          <p:cNvPr id="9" name="円/楕円 3">
            <a:extLst>
              <a:ext uri="{FF2B5EF4-FFF2-40B4-BE49-F238E27FC236}">
                <a16:creationId xmlns:a16="http://schemas.microsoft.com/office/drawing/2014/main" xmlns="" id="{3B97D3E0-66B6-4124-AFB5-24E009212097}"/>
              </a:ext>
            </a:extLst>
          </p:cNvPr>
          <p:cNvSpPr/>
          <p:nvPr/>
        </p:nvSpPr>
        <p:spPr>
          <a:xfrm>
            <a:off x="418502" y="1366817"/>
            <a:ext cx="5819926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b="1" dirty="0">
                <a:solidFill>
                  <a:schemeClr val="bg2"/>
                </a:solidFill>
              </a:rPr>
              <a:t>会員増強を焦点に！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xmlns="" id="{0DFFBEC8-259B-41A3-9260-2DAE5B7D4F27}"/>
              </a:ext>
            </a:extLst>
          </p:cNvPr>
          <p:cNvSpPr/>
          <p:nvPr/>
        </p:nvSpPr>
        <p:spPr>
          <a:xfrm>
            <a:off x="7606580" y="2824777"/>
            <a:ext cx="4373292" cy="15696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GMT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コーディネーターによるプレゼンテーションを企画し、クラブ会長・副会長・幹事に加えクラブ会員委員長を参加させてもよい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xmlns="" id="{1280330F-47AF-40A1-9593-9BBAD4FB8FF1}"/>
              </a:ext>
            </a:extLst>
          </p:cNvPr>
          <p:cNvSpPr txBox="1"/>
          <p:nvPr/>
        </p:nvSpPr>
        <p:spPr>
          <a:xfrm>
            <a:off x="693812" y="3484464"/>
            <a:ext cx="7871065" cy="22929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1"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会員の勧誘と維持に関する意見交換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1"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会員増強の戦略とリソースを紹介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1"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クラブの課題と成功事例に関する自由討論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1"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クラブ優秀賞を目標にすることを奨励</a:t>
            </a:r>
            <a:endParaRPr kumimoji="1" lang="ja-JP" altLang="en-US" sz="2800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xmlns="" id="{AF8A3C27-E2A6-435B-8DA4-44710B29432D}"/>
              </a:ext>
            </a:extLst>
          </p:cNvPr>
          <p:cNvSpPr txBox="1"/>
          <p:nvPr/>
        </p:nvSpPr>
        <p:spPr>
          <a:xfrm>
            <a:off x="693812" y="2171176"/>
            <a:ext cx="73448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新会員の必要性と会員を維持するための</a:t>
            </a:r>
            <a:endParaRPr lang="en-US" altLang="ja-JP" sz="3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アイディアと戦略を分かち合う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xmlns="" id="{37C4C414-E98F-4835-93D0-BD98561620F7}"/>
              </a:ext>
            </a:extLst>
          </p:cNvPr>
          <p:cNvSpPr/>
          <p:nvPr/>
        </p:nvSpPr>
        <p:spPr>
          <a:xfrm>
            <a:off x="348605" y="6013470"/>
            <a:ext cx="118288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会員の勧誘と満足度を含め、会員増強の課題や成功事例について話し合い、クラブを支援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xmlns="" id="{26C43389-B463-4570-B17B-AD3DD3BA19DC}"/>
              </a:ext>
            </a:extLst>
          </p:cNvPr>
          <p:cNvSpPr txBox="1"/>
          <p:nvPr/>
        </p:nvSpPr>
        <p:spPr>
          <a:xfrm>
            <a:off x="8684295" y="1105207"/>
            <a:ext cx="20906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１１月に開催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xmlns="" id="{9CDEAFA5-B926-4E39-AD4B-34F96B586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altLang="ja-JP" noProof="0" smtClean="0"/>
              <a:pPr/>
              <a:t>37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350299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Yellow Bar">
            <a:extLst>
              <a:ext uri="{FF2B5EF4-FFF2-40B4-BE49-F238E27FC236}">
                <a16:creationId xmlns:a16="http://schemas.microsoft.com/office/drawing/2014/main" xmlns="" id="{BA1A303C-0501-43F4-B797-6E86C76227E3}"/>
              </a:ext>
            </a:extLst>
          </p:cNvPr>
          <p:cNvSpPr/>
          <p:nvPr/>
        </p:nvSpPr>
        <p:spPr>
          <a:xfrm>
            <a:off x="1377887" y="1052736"/>
            <a:ext cx="9433048" cy="72008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ja-JP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Arial" charset="0"/>
              </a:rPr>
              <a:t> </a:t>
            </a:r>
          </a:p>
        </p:txBody>
      </p:sp>
      <p:sp>
        <p:nvSpPr>
          <p:cNvPr id="6" name="Headline">
            <a:extLst>
              <a:ext uri="{FF2B5EF4-FFF2-40B4-BE49-F238E27FC236}">
                <a16:creationId xmlns:a16="http://schemas.microsoft.com/office/drawing/2014/main" xmlns="" id="{09FAAD12-1C4E-49D0-9E53-FD8E58C18C71}"/>
              </a:ext>
            </a:extLst>
          </p:cNvPr>
          <p:cNvSpPr txBox="1">
            <a:spLocks/>
          </p:cNvSpPr>
          <p:nvPr/>
        </p:nvSpPr>
        <p:spPr>
          <a:xfrm>
            <a:off x="1201151" y="6304"/>
            <a:ext cx="9786521" cy="111844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ja-JP" alt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第３回 地区ガバナー諮問委員会 会議</a:t>
            </a:r>
          </a:p>
        </p:txBody>
      </p:sp>
      <p:sp>
        <p:nvSpPr>
          <p:cNvPr id="9" name="円/楕円 3">
            <a:extLst>
              <a:ext uri="{FF2B5EF4-FFF2-40B4-BE49-F238E27FC236}">
                <a16:creationId xmlns:a16="http://schemas.microsoft.com/office/drawing/2014/main" xmlns="" id="{3B97D3E0-66B6-4124-AFB5-24E009212097}"/>
              </a:ext>
            </a:extLst>
          </p:cNvPr>
          <p:cNvSpPr/>
          <p:nvPr/>
        </p:nvSpPr>
        <p:spPr>
          <a:xfrm>
            <a:off x="418502" y="1366817"/>
            <a:ext cx="6251974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b="1" dirty="0">
                <a:solidFill>
                  <a:schemeClr val="bg2"/>
                </a:solidFill>
              </a:rPr>
              <a:t>指導力育成を焦点に！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xmlns="" id="{0DFFBEC8-259B-41A3-9260-2DAE5B7D4F27}"/>
              </a:ext>
            </a:extLst>
          </p:cNvPr>
          <p:cNvSpPr/>
          <p:nvPr/>
        </p:nvSpPr>
        <p:spPr>
          <a:xfrm>
            <a:off x="7321059" y="4513769"/>
            <a:ext cx="4373292" cy="83099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GLT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コーディネーターによる</a:t>
            </a:r>
            <a:endParaRPr lang="en-US" altLang="ja-JP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プレゼンテーションを企画する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xmlns="" id="{1280330F-47AF-40A1-9593-9BBAD4FB8FF1}"/>
              </a:ext>
            </a:extLst>
          </p:cNvPr>
          <p:cNvSpPr txBox="1"/>
          <p:nvPr/>
        </p:nvSpPr>
        <p:spPr>
          <a:xfrm>
            <a:off x="829989" y="2487408"/>
            <a:ext cx="10528844" cy="22929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1"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将来のリーダーを選出し、就任させる作業の進捗状況報告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1"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リーダーへの支援と育成についてのリソースの紹介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1"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地区および複合地区大会への参加を奨励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1"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クラブ優秀賞の申請を奨励</a:t>
            </a:r>
            <a:endParaRPr kumimoji="1" lang="ja-JP" altLang="en-US" sz="2800" dirty="0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xmlns="" id="{37C4C414-E98F-4835-93D0-BD98561620F7}"/>
              </a:ext>
            </a:extLst>
          </p:cNvPr>
          <p:cNvSpPr/>
          <p:nvPr/>
        </p:nvSpPr>
        <p:spPr>
          <a:xfrm>
            <a:off x="1629916" y="5408880"/>
            <a:ext cx="104078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次期役員がクラブ運営の可能な改善点を見極める計画立案ツール</a:t>
            </a:r>
            <a:endParaRPr lang="en-US" altLang="ja-JP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としてクラブ活性化計画の活用を奨励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xmlns="" id="{26C43389-B463-4570-B17B-AD3DD3BA19DC}"/>
              </a:ext>
            </a:extLst>
          </p:cNvPr>
          <p:cNvSpPr txBox="1"/>
          <p:nvPr/>
        </p:nvSpPr>
        <p:spPr>
          <a:xfrm>
            <a:off x="7321059" y="1134671"/>
            <a:ext cx="34612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２月または３月に開催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xmlns="" id="{3A22E241-7C6E-4CCC-8171-20AE2E947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altLang="ja-JP" noProof="0" smtClean="0"/>
              <a:pPr/>
              <a:t>38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4082871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Yellow Bar">
            <a:extLst>
              <a:ext uri="{FF2B5EF4-FFF2-40B4-BE49-F238E27FC236}">
                <a16:creationId xmlns:a16="http://schemas.microsoft.com/office/drawing/2014/main" xmlns="" id="{BA1A303C-0501-43F4-B797-6E86C76227E3}"/>
              </a:ext>
            </a:extLst>
          </p:cNvPr>
          <p:cNvSpPr/>
          <p:nvPr/>
        </p:nvSpPr>
        <p:spPr>
          <a:xfrm>
            <a:off x="1377887" y="1052736"/>
            <a:ext cx="9433048" cy="72008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ja-JP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Arial" charset="0"/>
              </a:rPr>
              <a:t> </a:t>
            </a:r>
          </a:p>
        </p:txBody>
      </p:sp>
      <p:sp>
        <p:nvSpPr>
          <p:cNvPr id="6" name="Headline">
            <a:extLst>
              <a:ext uri="{FF2B5EF4-FFF2-40B4-BE49-F238E27FC236}">
                <a16:creationId xmlns:a16="http://schemas.microsoft.com/office/drawing/2014/main" xmlns="" id="{09FAAD12-1C4E-49D0-9E53-FD8E58C18C71}"/>
              </a:ext>
            </a:extLst>
          </p:cNvPr>
          <p:cNvSpPr txBox="1">
            <a:spLocks/>
          </p:cNvSpPr>
          <p:nvPr/>
        </p:nvSpPr>
        <p:spPr>
          <a:xfrm>
            <a:off x="1201151" y="6304"/>
            <a:ext cx="9786521" cy="111844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ja-JP" alt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第４回 地区ガバナー諮問委員会 会議</a:t>
            </a:r>
          </a:p>
        </p:txBody>
      </p:sp>
      <p:sp>
        <p:nvSpPr>
          <p:cNvPr id="9" name="円/楕円 3">
            <a:extLst>
              <a:ext uri="{FF2B5EF4-FFF2-40B4-BE49-F238E27FC236}">
                <a16:creationId xmlns:a16="http://schemas.microsoft.com/office/drawing/2014/main" xmlns="" id="{3B97D3E0-66B6-4124-AFB5-24E009212097}"/>
              </a:ext>
            </a:extLst>
          </p:cNvPr>
          <p:cNvSpPr/>
          <p:nvPr/>
        </p:nvSpPr>
        <p:spPr>
          <a:xfrm>
            <a:off x="418502" y="1366817"/>
            <a:ext cx="504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b="1" dirty="0">
                <a:solidFill>
                  <a:schemeClr val="bg2"/>
                </a:solidFill>
              </a:rPr>
              <a:t>将来を焦点に！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xmlns="" id="{0DFFBEC8-259B-41A3-9260-2DAE5B7D4F27}"/>
              </a:ext>
            </a:extLst>
          </p:cNvPr>
          <p:cNvSpPr/>
          <p:nvPr/>
        </p:nvSpPr>
        <p:spPr>
          <a:xfrm>
            <a:off x="6905831" y="2828460"/>
            <a:ext cx="4373292" cy="83099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GLT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コーディネーターによる</a:t>
            </a:r>
            <a:endParaRPr lang="en-US" altLang="ja-JP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プレゼンテーションを企画する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xmlns="" id="{1280330F-47AF-40A1-9593-9BBAD4FB8FF1}"/>
              </a:ext>
            </a:extLst>
          </p:cNvPr>
          <p:cNvSpPr txBox="1"/>
          <p:nvPr/>
        </p:nvSpPr>
        <p:spPr>
          <a:xfrm>
            <a:off x="1520456" y="3299384"/>
            <a:ext cx="7859844" cy="22929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ja-JP" altLang="en-US" sz="3200" dirty="0"/>
              <a:t>クラブ役員の引き継ぎ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ja-JP" altLang="en-US" sz="3200" dirty="0"/>
              <a:t>次期に備えるために役立つツールの紹介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ja-JP" altLang="en-US" sz="3200" dirty="0"/>
              <a:t>クラブ役員を表彰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ja-JP" altLang="en-US" sz="3200" dirty="0"/>
              <a:t>クラブ優秀賞の申請を奨励</a:t>
            </a:r>
            <a:endParaRPr kumimoji="1" lang="ja-JP" altLang="en-US" sz="2800" dirty="0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xmlns="" id="{37C4C414-E98F-4835-93D0-BD98561620F7}"/>
              </a:ext>
            </a:extLst>
          </p:cNvPr>
          <p:cNvSpPr/>
          <p:nvPr/>
        </p:nvSpPr>
        <p:spPr>
          <a:xfrm>
            <a:off x="1058081" y="5766421"/>
            <a:ext cx="111278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お祝いムードになりますので、プログラムは楽しいものであるべきです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xmlns="" id="{26C43389-B463-4570-B17B-AD3DD3BA19DC}"/>
              </a:ext>
            </a:extLst>
          </p:cNvPr>
          <p:cNvSpPr txBox="1"/>
          <p:nvPr/>
        </p:nvSpPr>
        <p:spPr>
          <a:xfrm>
            <a:off x="8794903" y="1134672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開催は任意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xmlns="" id="{42D5500E-BFB4-4F18-AD67-65ACB13EE895}"/>
              </a:ext>
            </a:extLst>
          </p:cNvPr>
          <p:cNvSpPr/>
          <p:nvPr/>
        </p:nvSpPr>
        <p:spPr>
          <a:xfrm>
            <a:off x="1494007" y="2171176"/>
            <a:ext cx="92530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現職の役員から新任の役員への引き継ぎと、功績のあった会員を表彰する</a:t>
            </a: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xmlns="" id="{7ECE5844-98D2-4183-AC12-971A7828D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altLang="ja-JP" noProof="0" smtClean="0"/>
              <a:pPr/>
              <a:t>39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770454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xmlns="" id="{E6A8345B-AA52-4EEA-B0FA-50793072B9F5}"/>
              </a:ext>
            </a:extLst>
          </p:cNvPr>
          <p:cNvSpPr/>
          <p:nvPr/>
        </p:nvSpPr>
        <p:spPr>
          <a:xfrm>
            <a:off x="333772" y="709245"/>
            <a:ext cx="115212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ja-JP" altLang="ja-JP" sz="4800" kern="100" dirty="0">
                <a:latin typeface="游明朝" panose="02020400000000000000" pitchFamily="18" charset="-128"/>
                <a:cs typeface="Times New Roman" panose="02020603050405020304" pitchFamily="18" charset="0"/>
              </a:rPr>
              <a:t>組織が成り立つために必要な３つの要素</a:t>
            </a:r>
            <a:endParaRPr lang="ja-JP" altLang="ja-JP" sz="48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xmlns="" id="{88CC01CC-16B3-439E-82F2-BB2CF2FE9D8B}"/>
              </a:ext>
            </a:extLst>
          </p:cNvPr>
          <p:cNvSpPr/>
          <p:nvPr/>
        </p:nvSpPr>
        <p:spPr>
          <a:xfrm>
            <a:off x="5955444" y="1844824"/>
            <a:ext cx="43204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ja-JP" sz="28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１．伝達、意思疎通</a:t>
            </a:r>
            <a:endParaRPr lang="en-US" altLang="ja-JP" sz="2800" kern="1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pPr indent="152400" algn="just">
              <a:spcAft>
                <a:spcPts val="0"/>
              </a:spcAft>
            </a:pPr>
            <a:r>
              <a:rPr lang="ja-JP" altLang="en-US" sz="28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　　</a:t>
            </a:r>
            <a:r>
              <a:rPr lang="ja-JP" altLang="ja-JP" sz="28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（</a:t>
            </a:r>
            <a:r>
              <a:rPr lang="en-US" altLang="ja-JP" sz="28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communication</a:t>
            </a:r>
            <a:r>
              <a:rPr lang="ja-JP" altLang="ja-JP" sz="28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）</a:t>
            </a:r>
            <a:endParaRPr lang="ja-JP" altLang="ja-JP" sz="2000" kern="100" dirty="0"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xmlns="" id="{8ED8B3B1-7D98-4FBD-8039-0D813CA395CB}"/>
              </a:ext>
            </a:extLst>
          </p:cNvPr>
          <p:cNvSpPr/>
          <p:nvPr/>
        </p:nvSpPr>
        <p:spPr>
          <a:xfrm>
            <a:off x="5955444" y="3109490"/>
            <a:ext cx="573266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２．意欲、協働の意識</a:t>
            </a:r>
            <a:endParaRPr lang="en-US" altLang="ja-JP" sz="2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（</a:t>
            </a:r>
            <a:r>
              <a:rPr lang="en-US" altLang="ja-JP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willingness to serve</a:t>
            </a: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＝貢献意欲）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xmlns="" id="{59CACCE8-3D6B-4E53-8343-0498CED32E94}"/>
              </a:ext>
            </a:extLst>
          </p:cNvPr>
          <p:cNvSpPr/>
          <p:nvPr/>
        </p:nvSpPr>
        <p:spPr>
          <a:xfrm>
            <a:off x="5955444" y="4297783"/>
            <a:ext cx="399500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ja-JP" altLang="ja-JP" sz="2800" kern="100" dirty="0">
                <a:latin typeface="+mn-ea"/>
                <a:cs typeface="Times New Roman" panose="02020603050405020304" pitchFamily="18" charset="0"/>
              </a:rPr>
              <a:t>３</a:t>
            </a:r>
            <a:r>
              <a:rPr lang="en-US" altLang="ja-JP" sz="2800" kern="100" dirty="0">
                <a:latin typeface="+mn-ea"/>
                <a:cs typeface="Times New Roman" panose="02020603050405020304" pitchFamily="18" charset="0"/>
              </a:rPr>
              <a:t>. </a:t>
            </a:r>
            <a:r>
              <a:rPr lang="ja-JP" altLang="ja-JP" sz="2800" kern="100" dirty="0">
                <a:latin typeface="+mn-ea"/>
                <a:cs typeface="Times New Roman" panose="02020603050405020304" pitchFamily="18" charset="0"/>
              </a:rPr>
              <a:t>目的</a:t>
            </a:r>
            <a:endParaRPr lang="en-US" altLang="ja-JP" sz="2800" kern="100" dirty="0">
              <a:latin typeface="+mn-ea"/>
              <a:cs typeface="Times New Roman" panose="02020603050405020304" pitchFamily="18" charset="0"/>
            </a:endParaRPr>
          </a:p>
          <a:p>
            <a:pPr marL="133350">
              <a:spcAft>
                <a:spcPts val="0"/>
              </a:spcAft>
            </a:pPr>
            <a:r>
              <a:rPr lang="ja-JP" altLang="en-US" sz="2800" kern="100" dirty="0">
                <a:latin typeface="+mn-ea"/>
                <a:cs typeface="Times New Roman" panose="02020603050405020304" pitchFamily="18" charset="0"/>
              </a:rPr>
              <a:t>　</a:t>
            </a:r>
            <a:r>
              <a:rPr lang="ja-JP" altLang="ja-JP" sz="2800" kern="100" dirty="0">
                <a:latin typeface="+mn-ea"/>
                <a:cs typeface="Times New Roman" panose="02020603050405020304" pitchFamily="18" charset="0"/>
              </a:rPr>
              <a:t>（</a:t>
            </a:r>
            <a:r>
              <a:rPr lang="en-US" altLang="ja-JP" sz="2800" kern="100" dirty="0">
                <a:latin typeface="+mn-ea"/>
                <a:cs typeface="Times New Roman" panose="02020603050405020304" pitchFamily="18" charset="0"/>
              </a:rPr>
              <a:t>common purpose</a:t>
            </a:r>
            <a:r>
              <a:rPr lang="ja-JP" altLang="ja-JP" sz="2800" kern="100" dirty="0">
                <a:latin typeface="+mn-ea"/>
                <a:cs typeface="Times New Roman" panose="02020603050405020304" pitchFamily="18" charset="0"/>
              </a:rPr>
              <a:t>）</a:t>
            </a:r>
            <a:endParaRPr lang="ja-JP" altLang="ja-JP" sz="2800" kern="100" dirty="0">
              <a:effectLst/>
              <a:latin typeface="+mn-ea"/>
              <a:cs typeface="Times New Roman" panose="02020603050405020304" pitchFamily="18" charset="0"/>
            </a:endParaRPr>
          </a:p>
        </p:txBody>
      </p: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xmlns="" id="{0304A5CA-D73D-4A3C-A9D0-9E6D16C4C337}"/>
              </a:ext>
            </a:extLst>
          </p:cNvPr>
          <p:cNvCxnSpPr>
            <a:cxnSpLocks/>
          </p:cNvCxnSpPr>
          <p:nvPr/>
        </p:nvCxnSpPr>
        <p:spPr>
          <a:xfrm>
            <a:off x="3722942" y="3183713"/>
            <a:ext cx="864000" cy="13680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xmlns="" id="{3364898C-6805-466B-9AAB-0CC4FE61B146}"/>
              </a:ext>
            </a:extLst>
          </p:cNvPr>
          <p:cNvCxnSpPr>
            <a:cxnSpLocks/>
          </p:cNvCxnSpPr>
          <p:nvPr/>
        </p:nvCxnSpPr>
        <p:spPr>
          <a:xfrm flipH="1">
            <a:off x="1856818" y="3183713"/>
            <a:ext cx="864000" cy="13680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楕円 9">
            <a:extLst>
              <a:ext uri="{FF2B5EF4-FFF2-40B4-BE49-F238E27FC236}">
                <a16:creationId xmlns:a16="http://schemas.microsoft.com/office/drawing/2014/main" xmlns="" id="{E0CDDA04-479F-48B6-A510-9C38776202F4}"/>
              </a:ext>
            </a:extLst>
          </p:cNvPr>
          <p:cNvSpPr/>
          <p:nvPr/>
        </p:nvSpPr>
        <p:spPr>
          <a:xfrm>
            <a:off x="333772" y="4549890"/>
            <a:ext cx="2520000" cy="1404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xmlns="" id="{68940CA8-7EE1-4AC7-9052-44F22B162890}"/>
              </a:ext>
            </a:extLst>
          </p:cNvPr>
          <p:cNvSpPr/>
          <p:nvPr/>
        </p:nvSpPr>
        <p:spPr>
          <a:xfrm>
            <a:off x="3487959" y="4549890"/>
            <a:ext cx="2520000" cy="14040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xmlns="" id="{925210EC-849B-4EB7-92E7-67E18766E9AF}"/>
              </a:ext>
            </a:extLst>
          </p:cNvPr>
          <p:cNvSpPr txBox="1"/>
          <p:nvPr/>
        </p:nvSpPr>
        <p:spPr>
          <a:xfrm>
            <a:off x="603757" y="4774836"/>
            <a:ext cx="19800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8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協働の意欲</a:t>
            </a:r>
            <a:endParaRPr kumimoji="1" lang="en-US" altLang="ja-JP" sz="28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kumimoji="1" lang="ja-JP" altLang="en-US" sz="28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があること</a:t>
            </a:r>
            <a:endParaRPr kumimoji="1" lang="ja-JP" altLang="en-US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xmlns="" id="{FB7C5E27-D342-41CE-B80C-A55A7E6AE033}"/>
              </a:ext>
            </a:extLst>
          </p:cNvPr>
          <p:cNvSpPr txBox="1"/>
          <p:nvPr/>
        </p:nvSpPr>
        <p:spPr>
          <a:xfrm>
            <a:off x="3554993" y="4805613"/>
            <a:ext cx="2486578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コミュニケーション</a:t>
            </a:r>
            <a:endParaRPr kumimoji="1" lang="en-US" altLang="ja-JP" sz="24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kumimoji="1" lang="ja-JP" altLang="en-US" sz="28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がよいこと</a:t>
            </a:r>
            <a:endParaRPr kumimoji="1" lang="ja-JP" altLang="en-US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xmlns="" id="{82B5B93B-08B4-490E-8C61-67AE11427410}"/>
              </a:ext>
            </a:extLst>
          </p:cNvPr>
          <p:cNvCxnSpPr>
            <a:cxnSpLocks/>
          </p:cNvCxnSpPr>
          <p:nvPr/>
        </p:nvCxnSpPr>
        <p:spPr>
          <a:xfrm flipH="1">
            <a:off x="2850040" y="5251889"/>
            <a:ext cx="648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楕円 2">
            <a:extLst>
              <a:ext uri="{FF2B5EF4-FFF2-40B4-BE49-F238E27FC236}">
                <a16:creationId xmlns:a16="http://schemas.microsoft.com/office/drawing/2014/main" xmlns="" id="{6DF561DF-9515-449D-A3D9-28B21F4FF424}"/>
              </a:ext>
            </a:extLst>
          </p:cNvPr>
          <p:cNvSpPr/>
          <p:nvPr/>
        </p:nvSpPr>
        <p:spPr>
          <a:xfrm>
            <a:off x="1910866" y="1844824"/>
            <a:ext cx="2520000" cy="1404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xmlns="" id="{52248C9B-394B-4D66-AD66-C9ED53A97074}"/>
              </a:ext>
            </a:extLst>
          </p:cNvPr>
          <p:cNvSpPr txBox="1"/>
          <p:nvPr/>
        </p:nvSpPr>
        <p:spPr>
          <a:xfrm>
            <a:off x="2180851" y="2069770"/>
            <a:ext cx="19800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8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共通の目的</a:t>
            </a:r>
            <a:endParaRPr kumimoji="1" lang="en-US" altLang="ja-JP" sz="28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kumimoji="1" lang="ja-JP" altLang="en-US" sz="28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を持つ事</a:t>
            </a:r>
            <a:endParaRPr kumimoji="1" lang="ja-JP" altLang="en-US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xmlns="" id="{CC893C9E-685B-4AE7-8D10-97C27868D8B7}"/>
              </a:ext>
            </a:extLst>
          </p:cNvPr>
          <p:cNvSpPr txBox="1"/>
          <p:nvPr/>
        </p:nvSpPr>
        <p:spPr>
          <a:xfrm>
            <a:off x="2667882" y="3861047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/>
              <a:t>組織</a:t>
            </a:r>
            <a:endParaRPr kumimoji="1" lang="ja-JP" altLang="en-US" dirty="0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xmlns="" id="{6CF2B683-6095-41AB-B9A8-B477D3E48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altLang="ja-JP" noProof="0" smtClean="0"/>
              <a:pPr/>
              <a:t>4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433617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Yellow Bar">
            <a:extLst>
              <a:ext uri="{FF2B5EF4-FFF2-40B4-BE49-F238E27FC236}">
                <a16:creationId xmlns:a16="http://schemas.microsoft.com/office/drawing/2014/main" xmlns="" id="{BA1A303C-0501-43F4-B797-6E86C76227E3}"/>
              </a:ext>
            </a:extLst>
          </p:cNvPr>
          <p:cNvSpPr/>
          <p:nvPr/>
        </p:nvSpPr>
        <p:spPr>
          <a:xfrm>
            <a:off x="1377887" y="1412776"/>
            <a:ext cx="9433048" cy="72008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ja-JP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Arial" charset="0"/>
              </a:rPr>
              <a:t> </a:t>
            </a:r>
          </a:p>
        </p:txBody>
      </p:sp>
      <p:sp>
        <p:nvSpPr>
          <p:cNvPr id="6" name="Headline">
            <a:extLst>
              <a:ext uri="{FF2B5EF4-FFF2-40B4-BE49-F238E27FC236}">
                <a16:creationId xmlns:a16="http://schemas.microsoft.com/office/drawing/2014/main" xmlns="" id="{09FAAD12-1C4E-49D0-9E53-FD8E58C18C71}"/>
              </a:ext>
            </a:extLst>
          </p:cNvPr>
          <p:cNvSpPr txBox="1">
            <a:spLocks/>
          </p:cNvSpPr>
          <p:nvPr/>
        </p:nvSpPr>
        <p:spPr>
          <a:xfrm>
            <a:off x="1201151" y="366344"/>
            <a:ext cx="9786521" cy="111844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ja-JP" alt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模範的な　地区ガバナー諮問委員会 </a:t>
            </a:r>
            <a:endParaRPr lang="ja-JP" sz="4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8" name="四角形: 対角を丸める 7">
            <a:extLst>
              <a:ext uri="{FF2B5EF4-FFF2-40B4-BE49-F238E27FC236}">
                <a16:creationId xmlns:a16="http://schemas.microsoft.com/office/drawing/2014/main" xmlns="" id="{3B0AA62D-E4C8-43E8-BD7D-F6C1575CD373}"/>
              </a:ext>
            </a:extLst>
          </p:cNvPr>
          <p:cNvSpPr/>
          <p:nvPr/>
        </p:nvSpPr>
        <p:spPr>
          <a:xfrm>
            <a:off x="1201151" y="1988840"/>
            <a:ext cx="4320000" cy="720000"/>
          </a:xfrm>
          <a:prstGeom prst="round2DiagRect">
            <a:avLst/>
          </a:prstGeom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ysClr val="windowText" lastClr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会議後のフォローアップ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xmlns="" id="{3DA2C7C2-4AA1-4D39-8A47-751B4DE64CDB}"/>
              </a:ext>
            </a:extLst>
          </p:cNvPr>
          <p:cNvSpPr/>
          <p:nvPr/>
        </p:nvSpPr>
        <p:spPr>
          <a:xfrm>
            <a:off x="2494012" y="3074113"/>
            <a:ext cx="917192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ja-JP" altLang="en-US" sz="28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会議の評価　：　「出席者用評価書」</a:t>
            </a:r>
            <a:endParaRPr lang="en-US" altLang="ja-JP" sz="2800" kern="1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pPr marL="457200" lvl="0" indent="-457200"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ja-JP" altLang="en-US" sz="28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クラブ役員のフォローアップ　：　「議事録」</a:t>
            </a:r>
            <a:endParaRPr lang="en-US" altLang="ja-JP" sz="2800" kern="1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pPr marL="457200" lvl="0" indent="-457200"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ja-JP" altLang="en-US" sz="28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連絡を絶やさない　：　進捗状況を確認</a:t>
            </a:r>
            <a:endParaRPr lang="en-US" altLang="ja-JP" sz="2800" kern="1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pPr marL="457200" lvl="0" indent="-457200"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ja-JP" altLang="en-US" sz="28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良いアイディアを一つ持ち帰ってもらうことを目標に</a:t>
            </a:r>
            <a:endParaRPr lang="en-US" altLang="ja-JP" sz="2800" kern="1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pPr lvl="0">
              <a:spcAft>
                <a:spcPts val="600"/>
              </a:spcAft>
            </a:pPr>
            <a:r>
              <a:rPr lang="ja-JP" altLang="en-US" sz="2800" kern="10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　　　　　　　：　</a:t>
            </a:r>
            <a:r>
              <a:rPr lang="ja-JP" altLang="en-US" sz="28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クラブの改善に役立つアイディアを分かち合う</a:t>
            </a:r>
            <a:endParaRPr lang="en-US" altLang="ja-JP" sz="2800" kern="1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xmlns="" id="{D2319BC9-E319-410C-9459-95EC15870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altLang="ja-JP" noProof="0" smtClean="0"/>
              <a:pPr/>
              <a:t>40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38692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Yellow Bar">
            <a:extLst>
              <a:ext uri="{FF2B5EF4-FFF2-40B4-BE49-F238E27FC236}">
                <a16:creationId xmlns:a16="http://schemas.microsoft.com/office/drawing/2014/main" xmlns="" id="{564CDAD1-1CD2-4A92-9429-B1A0642D5C60}"/>
              </a:ext>
            </a:extLst>
          </p:cNvPr>
          <p:cNvSpPr/>
          <p:nvPr/>
        </p:nvSpPr>
        <p:spPr>
          <a:xfrm>
            <a:off x="477788" y="1066800"/>
            <a:ext cx="720000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ja-JP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charset="0"/>
              </a:rPr>
              <a:t> </a:t>
            </a:r>
          </a:p>
        </p:txBody>
      </p:sp>
      <p:sp>
        <p:nvSpPr>
          <p:cNvPr id="6" name="Headline">
            <a:extLst>
              <a:ext uri="{FF2B5EF4-FFF2-40B4-BE49-F238E27FC236}">
                <a16:creationId xmlns:a16="http://schemas.microsoft.com/office/drawing/2014/main" xmlns="" id="{89707838-8F05-4A76-8863-4F9E549EC52E}"/>
              </a:ext>
            </a:extLst>
          </p:cNvPr>
          <p:cNvSpPr txBox="1">
            <a:spLocks/>
          </p:cNvSpPr>
          <p:nvPr/>
        </p:nvSpPr>
        <p:spPr>
          <a:xfrm>
            <a:off x="493695" y="411050"/>
            <a:ext cx="8000900" cy="65575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ja-JP" sz="40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ゾーン・チェアパーソン</a:t>
            </a:r>
            <a:r>
              <a:rPr lang="ja-JP" altLang="en-US" sz="40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のリソース</a:t>
            </a:r>
            <a:endParaRPr lang="ja-JP" sz="40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3" name="TextBox 11">
            <a:extLst>
              <a:ext uri="{FF2B5EF4-FFF2-40B4-BE49-F238E27FC236}">
                <a16:creationId xmlns:a16="http://schemas.microsoft.com/office/drawing/2014/main" xmlns="" id="{F8F4856A-30D1-4348-AA2A-784AB05684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700" y="1339376"/>
            <a:ext cx="11326344" cy="458587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ja-JP" altLang="en-US" sz="2800" dirty="0">
                <a:solidFill>
                  <a:srgbClr val="FFFF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ライオンズクラブ国際協会ウェブサイトの虫めがね🔍アイコンをクリック</a:t>
            </a:r>
            <a:endParaRPr lang="en-US" altLang="ja-JP" sz="2800" dirty="0">
              <a:solidFill>
                <a:srgbClr val="FFFF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ja-JP" altLang="en-US" sz="2800" dirty="0">
                <a:solidFill>
                  <a:srgbClr val="FFFF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すると</a:t>
            </a:r>
            <a:r>
              <a:rPr lang="ja-JP" altLang="en-US" sz="2800" b="1" dirty="0">
                <a:solidFill>
                  <a:srgbClr val="FFFF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検索機能</a:t>
            </a:r>
            <a:r>
              <a:rPr lang="ja-JP" altLang="en-US" sz="2800" dirty="0">
                <a:solidFill>
                  <a:srgbClr val="FFFF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を使うことができます。</a:t>
            </a:r>
            <a:endParaRPr lang="en-US" altLang="ja-JP" sz="2800" dirty="0">
              <a:solidFill>
                <a:srgbClr val="FFFF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ja-JP" altLang="en-US" sz="2800" dirty="0">
                <a:solidFill>
                  <a:srgbClr val="FFFF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検索欄が表示されたら、見つけたい資料のキーワードを入力してください。</a:t>
            </a:r>
            <a:endParaRPr lang="en-US" altLang="ja-JP" sz="2800" dirty="0">
              <a:solidFill>
                <a:srgbClr val="FFFF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en-US" altLang="ja-JP" sz="2800" dirty="0">
              <a:solidFill>
                <a:srgbClr val="FFFF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ja-JP" altLang="en-US" sz="2800" dirty="0">
                <a:solidFill>
                  <a:srgbClr val="FFFF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資料を検索する場合は、</a:t>
            </a:r>
            <a:endParaRPr lang="en-US" altLang="ja-JP" sz="2800" dirty="0">
              <a:solidFill>
                <a:srgbClr val="FFFF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ja-JP" altLang="en-US" sz="2800" dirty="0">
                <a:solidFill>
                  <a:srgbClr val="FFFF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「会員用の</a:t>
            </a:r>
            <a:r>
              <a:rPr lang="ja-JP" altLang="en-US" sz="2800" b="1" dirty="0">
                <a:solidFill>
                  <a:srgbClr val="FFFF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リソース</a:t>
            </a:r>
            <a:r>
              <a:rPr lang="ja-JP" altLang="en-US" sz="2800" dirty="0">
                <a:solidFill>
                  <a:srgbClr val="FFFF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」ボタンを</a:t>
            </a:r>
            <a:endParaRPr lang="en-US" altLang="ja-JP" sz="2800" dirty="0">
              <a:solidFill>
                <a:srgbClr val="FFFF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ja-JP" altLang="en-US" sz="2800" dirty="0">
                <a:solidFill>
                  <a:srgbClr val="FFFF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クリックし、リソースセンター</a:t>
            </a:r>
            <a:endParaRPr lang="en-US" altLang="ja-JP" sz="2800" dirty="0">
              <a:solidFill>
                <a:srgbClr val="FFFF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ja-JP" altLang="en-US" sz="2800" dirty="0">
                <a:solidFill>
                  <a:srgbClr val="FFFF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の「キーワード検索」に入力</a:t>
            </a:r>
            <a:endParaRPr lang="en-US" altLang="ja-JP" sz="2800" dirty="0">
              <a:solidFill>
                <a:srgbClr val="FFFF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ja-JP" altLang="en-US" sz="2800" dirty="0">
                <a:solidFill>
                  <a:srgbClr val="FFFF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してください。</a:t>
            </a:r>
            <a:endParaRPr lang="en-US" altLang="ja-JP" sz="2800" dirty="0">
              <a:solidFill>
                <a:srgbClr val="FFFF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xmlns="" id="{237252DD-FB0A-4AA5-A5CD-52E5D67FD8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486" y="2996952"/>
            <a:ext cx="6763838" cy="3745476"/>
          </a:xfrm>
          <a:prstGeom prst="rect">
            <a:avLst/>
          </a:prstGeom>
        </p:spPr>
      </p:pic>
      <p:sp>
        <p:nvSpPr>
          <p:cNvPr id="14" name="矢印: 下 13">
            <a:extLst>
              <a:ext uri="{FF2B5EF4-FFF2-40B4-BE49-F238E27FC236}">
                <a16:creationId xmlns:a16="http://schemas.microsoft.com/office/drawing/2014/main" xmlns="" id="{7A912ACF-9739-44B0-8CBE-BBDD4E42A814}"/>
              </a:ext>
            </a:extLst>
          </p:cNvPr>
          <p:cNvSpPr/>
          <p:nvPr/>
        </p:nvSpPr>
        <p:spPr>
          <a:xfrm rot="3334686">
            <a:off x="7305403" y="3794295"/>
            <a:ext cx="439579" cy="58055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矢印: 下 14">
            <a:extLst>
              <a:ext uri="{FF2B5EF4-FFF2-40B4-BE49-F238E27FC236}">
                <a16:creationId xmlns:a16="http://schemas.microsoft.com/office/drawing/2014/main" xmlns="" id="{65DD30B1-4B26-4A25-931B-8592D524322D}"/>
              </a:ext>
            </a:extLst>
          </p:cNvPr>
          <p:cNvSpPr/>
          <p:nvPr/>
        </p:nvSpPr>
        <p:spPr>
          <a:xfrm rot="3334686">
            <a:off x="11512335" y="2804710"/>
            <a:ext cx="439579" cy="58055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" name="Picture 15" descr="lionlogo_2c.jpg">
            <a:extLst>
              <a:ext uri="{FF2B5EF4-FFF2-40B4-BE49-F238E27FC236}">
                <a16:creationId xmlns:a16="http://schemas.microsoft.com/office/drawing/2014/main" xmlns="" id="{D5CE8FDA-C450-4CAC-8280-F1C9E291A10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6430" y="5905554"/>
            <a:ext cx="7620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xmlns="" id="{CD309B73-9A92-48DA-9949-D0B078FA3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altLang="ja-JP" noProof="0" smtClean="0"/>
              <a:pPr/>
              <a:t>41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618247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Yellow Bar">
            <a:extLst>
              <a:ext uri="{FF2B5EF4-FFF2-40B4-BE49-F238E27FC236}">
                <a16:creationId xmlns:a16="http://schemas.microsoft.com/office/drawing/2014/main" xmlns="" id="{564CDAD1-1CD2-4A92-9429-B1A0642D5C60}"/>
              </a:ext>
            </a:extLst>
          </p:cNvPr>
          <p:cNvSpPr/>
          <p:nvPr/>
        </p:nvSpPr>
        <p:spPr>
          <a:xfrm>
            <a:off x="477788" y="1066800"/>
            <a:ext cx="720000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ja-JP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charset="0"/>
              </a:rPr>
              <a:t> </a:t>
            </a:r>
          </a:p>
        </p:txBody>
      </p:sp>
      <p:sp>
        <p:nvSpPr>
          <p:cNvPr id="6" name="Headline">
            <a:extLst>
              <a:ext uri="{FF2B5EF4-FFF2-40B4-BE49-F238E27FC236}">
                <a16:creationId xmlns:a16="http://schemas.microsoft.com/office/drawing/2014/main" xmlns="" id="{89707838-8F05-4A76-8863-4F9E549EC52E}"/>
              </a:ext>
            </a:extLst>
          </p:cNvPr>
          <p:cNvSpPr txBox="1">
            <a:spLocks/>
          </p:cNvSpPr>
          <p:nvPr/>
        </p:nvSpPr>
        <p:spPr>
          <a:xfrm>
            <a:off x="493695" y="411050"/>
            <a:ext cx="8000900" cy="65575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ja-JP" sz="40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ゾーン・チェアパーソン</a:t>
            </a:r>
            <a:r>
              <a:rPr lang="ja-JP" altLang="en-US" sz="40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のリソース</a:t>
            </a:r>
            <a:endParaRPr lang="ja-JP" sz="40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xmlns="" id="{4DFBB45A-EADA-4346-89EE-FBAB3C91B2E3}"/>
              </a:ext>
            </a:extLst>
          </p:cNvPr>
          <p:cNvSpPr txBox="1">
            <a:spLocks/>
          </p:cNvSpPr>
          <p:nvPr/>
        </p:nvSpPr>
        <p:spPr>
          <a:xfrm>
            <a:off x="502227" y="1417587"/>
            <a:ext cx="7779802" cy="50293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68000">
              <a:spcBef>
                <a:spcPts val="600"/>
              </a:spcBef>
              <a:spcAft>
                <a:spcPts val="1200"/>
              </a:spcAft>
            </a:pPr>
            <a:r>
              <a:rPr lang="ja-JP" altLang="ja-JP" sz="32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ゾーン及びリジョン・チェアパーソンEブック</a:t>
            </a:r>
          </a:p>
          <a:p>
            <a:pPr marL="457200" indent="-468000">
              <a:spcBef>
                <a:spcPts val="600"/>
              </a:spcBef>
              <a:spcAft>
                <a:spcPts val="1200"/>
              </a:spcAft>
            </a:pPr>
            <a:r>
              <a:rPr lang="ja-JP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ゾーン・チェアパーソン学習マップ</a:t>
            </a:r>
          </a:p>
          <a:p>
            <a:pPr marL="457200" indent="-468000">
              <a:spcBef>
                <a:spcPts val="600"/>
              </a:spcBef>
              <a:spcAft>
                <a:spcPts val="1200"/>
              </a:spcAft>
            </a:pPr>
            <a:r>
              <a:rPr lang="ja-JP" altLang="ja-JP" sz="32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クラブ健康診断レポート</a:t>
            </a:r>
            <a:endParaRPr lang="en-US" altLang="ja-JP" sz="3200" dirty="0">
              <a:solidFill>
                <a:srgbClr val="FFC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342900" indent="-468000">
              <a:spcBef>
                <a:spcPts val="600"/>
              </a:spcBef>
              <a:spcAft>
                <a:spcPts val="1200"/>
              </a:spcAft>
            </a:pPr>
            <a:r>
              <a:rPr lang="ja-JP" altLang="ja-JP" sz="32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模範的な地区ガバナー諮問委員会会議</a:t>
            </a:r>
          </a:p>
          <a:p>
            <a:pPr marL="342900" indent="-468000">
              <a:spcBef>
                <a:spcPts val="600"/>
              </a:spcBef>
              <a:spcAft>
                <a:spcPts val="1200"/>
              </a:spcAft>
            </a:pPr>
            <a:r>
              <a:rPr lang="ja-JP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地区ガバナー諮問委員会会議報告書</a:t>
            </a:r>
          </a:p>
          <a:p>
            <a:pPr marL="342900" indent="-468000">
              <a:spcBef>
                <a:spcPts val="600"/>
              </a:spcBef>
              <a:spcAft>
                <a:spcPts val="1200"/>
              </a:spcAft>
            </a:pPr>
            <a:r>
              <a:rPr lang="ja-JP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会議準備チェックリスト</a:t>
            </a:r>
          </a:p>
          <a:p>
            <a:pPr marL="342900" indent="-468000">
              <a:spcBef>
                <a:spcPts val="600"/>
              </a:spcBef>
              <a:spcAft>
                <a:spcPts val="1200"/>
              </a:spcAft>
            </a:pPr>
            <a:r>
              <a:rPr lang="ja-JP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議事録のテンプレート</a:t>
            </a:r>
          </a:p>
          <a:p>
            <a:pPr marL="342900" indent="-468000">
              <a:spcBef>
                <a:spcPts val="600"/>
              </a:spcBef>
              <a:spcAft>
                <a:spcPts val="1200"/>
              </a:spcAft>
            </a:pPr>
            <a:r>
              <a:rPr lang="ja-JP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参加者用評価書</a:t>
            </a:r>
            <a:endParaRPr lang="en-US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160020" fontAlgn="auto">
              <a:spcBef>
                <a:spcPts val="0"/>
              </a:spcBef>
              <a:spcAft>
                <a:spcPts val="0"/>
              </a:spcAft>
            </a:pPr>
            <a:endParaRPr lang="en-US" i="1" dirty="0">
              <a:solidFill>
                <a:srgbClr val="374CD6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160020" fontAlgn="auto">
              <a:spcBef>
                <a:spcPts val="0"/>
              </a:spcBef>
              <a:spcAft>
                <a:spcPts val="0"/>
              </a:spcAft>
            </a:pPr>
            <a:endParaRPr lang="en-US" i="1" dirty="0">
              <a:solidFill>
                <a:srgbClr val="374CD6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160020" fontAlgn="auto">
              <a:spcBef>
                <a:spcPts val="0"/>
              </a:spcBef>
              <a:spcAft>
                <a:spcPts val="0"/>
              </a:spcAft>
            </a:pPr>
            <a:endParaRPr lang="en-US" i="1" dirty="0">
              <a:solidFill>
                <a:srgbClr val="374CD6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160020" fontAlgn="auto">
              <a:spcBef>
                <a:spcPts val="0"/>
              </a:spcBef>
              <a:spcAft>
                <a:spcPts val="0"/>
              </a:spcAft>
            </a:pPr>
            <a:endParaRPr lang="en-US" i="1" dirty="0">
              <a:solidFill>
                <a:srgbClr val="374CD6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160020" fontAlgn="auto">
              <a:spcBef>
                <a:spcPts val="0"/>
              </a:spcBef>
              <a:spcAft>
                <a:spcPts val="0"/>
              </a:spcAft>
            </a:pPr>
            <a:endParaRPr lang="en-US" i="1" dirty="0">
              <a:solidFill>
                <a:srgbClr val="374CD6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fontAlgn="auto">
              <a:spcAft>
                <a:spcPts val="0"/>
              </a:spcAft>
            </a:pPr>
            <a:endParaRPr 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fontAlgn="auto">
              <a:spcAft>
                <a:spcPts val="0"/>
              </a:spcAft>
            </a:pPr>
            <a:endParaRPr 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fontAlgn="auto">
              <a:spcAft>
                <a:spcPts val="0"/>
              </a:spcAft>
            </a:pPr>
            <a:endParaRPr 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fontAlgn="auto">
              <a:spcAft>
                <a:spcPts val="0"/>
              </a:spcAft>
            </a:pPr>
            <a:endParaRPr 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fontAlgn="auto">
              <a:spcAft>
                <a:spcPts val="0"/>
              </a:spcAft>
            </a:pPr>
            <a:endParaRPr 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xmlns="" id="{98CBD941-0273-4A57-8A6F-2CFE7AAF99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692" y="1330948"/>
            <a:ext cx="3289968" cy="4196103"/>
          </a:xfrm>
          <a:prstGeom prst="rect">
            <a:avLst/>
          </a:prstGeom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xmlns="" id="{A96AD24D-90E2-494F-8DC7-A2C62801B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altLang="ja-JP" noProof="0" smtClean="0"/>
              <a:pPr/>
              <a:t>42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765137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xmlns="" id="{92E3D3F7-3F44-43C4-A817-2CA5900D1DC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89"/>
          <a:stretch/>
        </p:blipFill>
        <p:spPr>
          <a:xfrm>
            <a:off x="22803" y="0"/>
            <a:ext cx="12188825" cy="68580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9A3B4861-5AF7-47DD-8F39-0595AFBE6A3D}"/>
              </a:ext>
            </a:extLst>
          </p:cNvPr>
          <p:cNvSpPr txBox="1">
            <a:spLocks/>
          </p:cNvSpPr>
          <p:nvPr/>
        </p:nvSpPr>
        <p:spPr>
          <a:xfrm>
            <a:off x="1028367" y="404664"/>
            <a:ext cx="10657184" cy="3843258"/>
          </a:xfrm>
          <a:prstGeom prst="rect">
            <a:avLst/>
          </a:prstGeom>
          <a:solidFill>
            <a:schemeClr val="tx1">
              <a:alpha val="20000"/>
            </a:schemeClr>
          </a:solidFill>
          <a:effectLst>
            <a:softEdge rad="31750"/>
          </a:effectLst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kumimoji="1" sz="2000" kern="1200" cap="all" spc="200" baseline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ja-JP" altLang="en-US" sz="3200" b="1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すべてが整うのを待っていてはいけない。</a:t>
            </a:r>
            <a:endParaRPr lang="en-US" altLang="ja-JP" sz="3200" b="1" dirty="0">
              <a:solidFill>
                <a:srgbClr val="00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ja-JP" altLang="en-US" sz="3200" b="1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完璧になることなどない。</a:t>
            </a:r>
            <a:endParaRPr lang="en-US" altLang="ja-JP" sz="3200" b="1" dirty="0">
              <a:solidFill>
                <a:srgbClr val="00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ja-JP" altLang="en-US" sz="3200" b="1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課題や障害、不十分な状況というのは何事にもつきもの。</a:t>
            </a:r>
            <a:endParaRPr lang="en-US" altLang="ja-JP" sz="3200" b="1" dirty="0">
              <a:solidFill>
                <a:srgbClr val="00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ja-JP" altLang="en-US" sz="3200" b="1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だから、今すぐ始めよ。</a:t>
            </a:r>
            <a:endParaRPr lang="en-US" altLang="ja-JP" sz="3200" b="1" dirty="0">
              <a:solidFill>
                <a:srgbClr val="00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ja-JP" altLang="en-US" sz="3200" b="1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一歩進むごとに、あなたはより強くなり、より上達し、</a:t>
            </a:r>
            <a:endParaRPr lang="en-US" altLang="ja-JP" sz="3200" b="1" dirty="0">
              <a:solidFill>
                <a:srgbClr val="00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ja-JP" altLang="en-US" sz="3200" b="1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より自信を得、より成功するのだ。</a:t>
            </a:r>
            <a:endParaRPr lang="ja-JP" altLang="en-US" sz="2400" b="1" i="1" dirty="0">
              <a:solidFill>
                <a:srgbClr val="000000"/>
              </a:solidFill>
              <a:latin typeface="MS PGothic" pitchFamily="50" charset="-128"/>
              <a:ea typeface="MS PGothic" pitchFamily="50" charset="-128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A5EFE50B-4838-47C0-9FA1-3552917B0842}"/>
              </a:ext>
            </a:extLst>
          </p:cNvPr>
          <p:cNvSpPr txBox="1">
            <a:spLocks/>
          </p:cNvSpPr>
          <p:nvPr/>
        </p:nvSpPr>
        <p:spPr bwMode="auto">
          <a:xfrm>
            <a:off x="6624303" y="4247922"/>
            <a:ext cx="5061248" cy="360040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 algn="r">
              <a:buNone/>
            </a:pPr>
            <a:r>
              <a:rPr lang="en-US" altLang="ja-JP" sz="2000" i="1" dirty="0">
                <a:solidFill>
                  <a:srgbClr val="000000"/>
                </a:solidFill>
                <a:latin typeface="MS PGothic" pitchFamily="50" charset="-128"/>
                <a:ea typeface="MS PGothic" pitchFamily="50" charset="-128"/>
              </a:rPr>
              <a:t>― </a:t>
            </a:r>
            <a:r>
              <a:rPr lang="ja-JP" altLang="en-US" sz="2000" i="1" dirty="0">
                <a:solidFill>
                  <a:srgbClr val="000000"/>
                </a:solidFill>
                <a:latin typeface="MS PGothic" pitchFamily="50" charset="-128"/>
                <a:ea typeface="MS PGothic" pitchFamily="50" charset="-128"/>
              </a:rPr>
              <a:t>マーク・ビクター・ハンセン、アメリカの作家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xmlns="" id="{17D926B1-E52B-4EB8-99A9-CFEB53C44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altLang="ja-JP" noProof="0" smtClean="0"/>
              <a:pPr/>
              <a:t>43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42018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xmlns="" id="{80C7C4A6-478C-4279-9D0D-1868F3D96652}"/>
              </a:ext>
            </a:extLst>
          </p:cNvPr>
          <p:cNvSpPr/>
          <p:nvPr/>
        </p:nvSpPr>
        <p:spPr>
          <a:xfrm>
            <a:off x="477788" y="2564904"/>
            <a:ext cx="10153128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anose="020B0609070205080204" pitchFamily="49" charset="-128"/>
                <a:cs typeface="Times New Roman" panose="02020603050405020304" pitchFamily="18" charset="0"/>
              </a:rPr>
              <a:t>地区ガバナーから指導力を認められた</a:t>
            </a:r>
            <a:endParaRPr lang="en-US" altLang="ja-JP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r>
              <a:rPr lang="ja-JP" altLang="ja-JP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ゾーン・チェアパーソン</a:t>
            </a:r>
            <a:r>
              <a:rPr lang="ja-JP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の皆さん</a:t>
            </a:r>
            <a:r>
              <a:rPr lang="ja-JP" altLang="ja-JP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は、ゾーン内の</a:t>
            </a:r>
            <a:endParaRPr lang="en-US" altLang="ja-JP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1800"/>
              </a:spcAft>
            </a:pPr>
            <a:r>
              <a:rPr lang="ja-JP" altLang="ja-JP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クラブを支援し、地区組織の要という重要な役割です。</a:t>
            </a:r>
            <a:endParaRPr lang="en-US" altLang="ja-JP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r>
              <a:rPr lang="ja-JP" altLang="ja-JP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ゾーン内のクラブのため、地区チームの一員として</a:t>
            </a:r>
            <a:endParaRPr lang="en-US" altLang="ja-JP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ja-JP" altLang="ja-JP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力を発揮していただくことを期待しています。</a:t>
            </a:r>
            <a:endParaRPr lang="ja-JP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xmlns="" id="{1942F77C-5BAC-4931-9A57-FB6406FC4A85}"/>
              </a:ext>
            </a:extLst>
          </p:cNvPr>
          <p:cNvSpPr/>
          <p:nvPr/>
        </p:nvSpPr>
        <p:spPr>
          <a:xfrm>
            <a:off x="1341884" y="908720"/>
            <a:ext cx="503214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ja-JP" sz="5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anose="020B0609070205080204" pitchFamily="49" charset="-128"/>
                <a:cs typeface="Times New Roman" panose="02020603050405020304" pitchFamily="18" charset="0"/>
              </a:rPr>
              <a:t>期待しています</a:t>
            </a:r>
            <a:endParaRPr lang="ja-JP" altLang="en-US" sz="5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xmlns="" id="{682834A5-56DE-4B10-B8A7-68E0315498A4}"/>
              </a:ext>
            </a:extLst>
          </p:cNvPr>
          <p:cNvSpPr txBox="1"/>
          <p:nvPr/>
        </p:nvSpPr>
        <p:spPr>
          <a:xfrm>
            <a:off x="477788" y="6237312"/>
            <a:ext cx="7132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お問い合わせ：</a:t>
            </a:r>
            <a:r>
              <a:rPr kumimoji="1"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2019-2020</a:t>
            </a:r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kumimoji="1"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GLT 330</a:t>
            </a:r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複合地区コーディネーター 濱野雅司</a:t>
            </a:r>
          </a:p>
        </p:txBody>
      </p:sp>
    </p:spTree>
    <p:extLst>
      <p:ext uri="{BB962C8B-B14F-4D97-AF65-F5344CB8AC3E}">
        <p14:creationId xmlns:p14="http://schemas.microsoft.com/office/powerpoint/2010/main" val="2484457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3">
            <a:extLst>
              <a:ext uri="{FF2B5EF4-FFF2-40B4-BE49-F238E27FC236}">
                <a16:creationId xmlns:a16="http://schemas.microsoft.com/office/drawing/2014/main" xmlns="" id="{1214D98A-78D0-4D64-99D7-70AF8BF1BF7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903362" y="109853"/>
            <a:ext cx="10801200" cy="2040894"/>
          </a:xfrm>
        </p:spPr>
        <p:txBody>
          <a:bodyPr anchor="ctr">
            <a:normAutofit fontScale="90000"/>
          </a:bodyPr>
          <a:lstStyle/>
          <a:p>
            <a:pPr>
              <a:lnSpc>
                <a:spcPct val="100000"/>
              </a:lnSpc>
              <a:spcAft>
                <a:spcPts val="600"/>
              </a:spcAft>
              <a:buFont typeface="MS Mincho" panose="02020609040205080304" pitchFamily="17" charset="-128"/>
              <a:buNone/>
            </a:pPr>
            <a:r>
              <a:rPr lang="ja-JP" altLang="en-US" sz="4900" dirty="0">
                <a:solidFill>
                  <a:srgbClr val="FFFFFF"/>
                </a:solidFill>
                <a:latin typeface="+mn-ea"/>
                <a:ea typeface="+mn-ea"/>
                <a:cs typeface="Tahoma" panose="020B0604030504040204" pitchFamily="34" charset="0"/>
              </a:rPr>
              <a:t>ゾーン・チェアパーソンは、</a:t>
            </a:r>
            <a:r>
              <a:rPr lang="en-US" altLang="ja-JP" sz="4900" dirty="0">
                <a:solidFill>
                  <a:srgbClr val="FFFFFF"/>
                </a:solidFill>
                <a:latin typeface="+mn-ea"/>
                <a:ea typeface="+mn-ea"/>
                <a:cs typeface="Tahoma" panose="020B0604030504040204" pitchFamily="34" charset="0"/>
              </a:rPr>
              <a:t/>
            </a:r>
            <a:br>
              <a:rPr lang="en-US" altLang="ja-JP" sz="4900" dirty="0">
                <a:solidFill>
                  <a:srgbClr val="FFFFFF"/>
                </a:solidFill>
                <a:latin typeface="+mn-ea"/>
                <a:ea typeface="+mn-ea"/>
                <a:cs typeface="Tahoma" panose="020B0604030504040204" pitchFamily="34" charset="0"/>
              </a:rPr>
            </a:br>
            <a:r>
              <a:rPr lang="ja-JP" altLang="en-US" sz="4900" dirty="0">
                <a:solidFill>
                  <a:srgbClr val="FFFFFF"/>
                </a:solidFill>
                <a:latin typeface="+mn-ea"/>
                <a:ea typeface="+mn-ea"/>
                <a:cs typeface="Tahoma" panose="020B0604030504040204" pitchFamily="34" charset="0"/>
              </a:rPr>
              <a:t>レベル間のコミュニケーションの促進者</a:t>
            </a:r>
            <a:endParaRPr lang="ja-JP" altLang="en-US" sz="4400" dirty="0">
              <a:solidFill>
                <a:srgbClr val="FFFFFF"/>
              </a:solidFill>
              <a:latin typeface="+mn-ea"/>
              <a:ea typeface="+mn-ea"/>
              <a:cs typeface="Tahoma" panose="020B060403050404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FD4C294-709C-4D7C-8B7F-7D5109E6FFD7}"/>
              </a:ext>
            </a:extLst>
          </p:cNvPr>
          <p:cNvSpPr/>
          <p:nvPr/>
        </p:nvSpPr>
        <p:spPr>
          <a:xfrm>
            <a:off x="4779962" y="2161776"/>
            <a:ext cx="26289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buSzPct val="100000"/>
              <a:buFont typeface="MS Mincho" pitchFamily="34" charset="-128"/>
              <a:buNone/>
              <a:defRPr/>
            </a:pPr>
            <a:r>
              <a:rPr lang="ja-JP" altLang="en-US" sz="2800" b="1" dirty="0">
                <a:solidFill>
                  <a:srgbClr val="002060"/>
                </a:solidFill>
                <a:latin typeface="ＭＳ Ｐゴシック" charset="-128"/>
                <a:cs typeface="Tahoma" pitchFamily="34" charset="0"/>
              </a:rPr>
              <a:t>地区</a:t>
            </a:r>
          </a:p>
        </p:txBody>
      </p:sp>
      <p:sp>
        <p:nvSpPr>
          <p:cNvPr id="8" name="Up-Down Arrow 7">
            <a:extLst>
              <a:ext uri="{FF2B5EF4-FFF2-40B4-BE49-F238E27FC236}">
                <a16:creationId xmlns:a16="http://schemas.microsoft.com/office/drawing/2014/main" xmlns="" id="{5B49B337-3A1A-4907-B7AC-6F17D9F64EFB}"/>
              </a:ext>
            </a:extLst>
          </p:cNvPr>
          <p:cNvSpPr/>
          <p:nvPr/>
        </p:nvSpPr>
        <p:spPr>
          <a:xfrm>
            <a:off x="5884862" y="2999976"/>
            <a:ext cx="419100" cy="838200"/>
          </a:xfrm>
          <a:prstGeom prst="up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ja-JP">
              <a:solidFill>
                <a:srgbClr val="DEE4F4"/>
              </a:solidFill>
              <a:latin typeface="ＭＳ Ｐゴシック" charset="-128"/>
              <a:cs typeface="Arial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48B1DD7-2BAE-4614-A5F5-44F18A942239}"/>
              </a:ext>
            </a:extLst>
          </p:cNvPr>
          <p:cNvSpPr/>
          <p:nvPr/>
        </p:nvSpPr>
        <p:spPr>
          <a:xfrm>
            <a:off x="3964942" y="4021620"/>
            <a:ext cx="425894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buSzPct val="100000"/>
              <a:buFont typeface="MS Mincho" pitchFamily="34" charset="-128"/>
              <a:buNone/>
              <a:defRPr/>
            </a:pPr>
            <a:r>
              <a:rPr lang="ja-JP" altLang="en-US" sz="2800" b="1" dirty="0">
                <a:solidFill>
                  <a:srgbClr val="002060"/>
                </a:solidFill>
                <a:latin typeface="ＭＳ Ｐゴシック" charset="-128"/>
                <a:cs typeface="Tahoma" pitchFamily="34" charset="0"/>
              </a:rPr>
              <a:t>ゾーン・チェアパーソン</a:t>
            </a:r>
          </a:p>
        </p:txBody>
      </p:sp>
      <p:sp>
        <p:nvSpPr>
          <p:cNvPr id="10" name="Up-Down Arrow 9">
            <a:extLst>
              <a:ext uri="{FF2B5EF4-FFF2-40B4-BE49-F238E27FC236}">
                <a16:creationId xmlns:a16="http://schemas.microsoft.com/office/drawing/2014/main" xmlns="" id="{6EF9FA82-9D4B-4FA4-9DC1-7F641203D15D}"/>
              </a:ext>
            </a:extLst>
          </p:cNvPr>
          <p:cNvSpPr/>
          <p:nvPr/>
        </p:nvSpPr>
        <p:spPr>
          <a:xfrm rot="2730727">
            <a:off x="4094163" y="4608114"/>
            <a:ext cx="304800" cy="1177925"/>
          </a:xfrm>
          <a:prstGeom prst="up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ja-JP">
              <a:solidFill>
                <a:srgbClr val="DEE4F4"/>
              </a:solidFill>
              <a:latin typeface="ＭＳ Ｐゴシック" charset="-128"/>
              <a:cs typeface="Arial" charset="0"/>
            </a:endParaRPr>
          </a:p>
        </p:txBody>
      </p:sp>
      <p:sp>
        <p:nvSpPr>
          <p:cNvPr id="11" name="Up-Down Arrow 10">
            <a:extLst>
              <a:ext uri="{FF2B5EF4-FFF2-40B4-BE49-F238E27FC236}">
                <a16:creationId xmlns:a16="http://schemas.microsoft.com/office/drawing/2014/main" xmlns="" id="{B53479FE-0BD9-4D05-B3D3-FBBB856972B7}"/>
              </a:ext>
            </a:extLst>
          </p:cNvPr>
          <p:cNvSpPr/>
          <p:nvPr/>
        </p:nvSpPr>
        <p:spPr>
          <a:xfrm rot="1598513">
            <a:off x="4987925" y="4847826"/>
            <a:ext cx="304800" cy="915988"/>
          </a:xfrm>
          <a:prstGeom prst="up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ja-JP">
              <a:solidFill>
                <a:srgbClr val="DEE4F4"/>
              </a:solidFill>
              <a:latin typeface="ＭＳ Ｐゴシック" charset="-128"/>
              <a:cs typeface="Arial" charset="0"/>
            </a:endParaRPr>
          </a:p>
        </p:txBody>
      </p:sp>
      <p:sp>
        <p:nvSpPr>
          <p:cNvPr id="12" name="Up-Down Arrow 11">
            <a:extLst>
              <a:ext uri="{FF2B5EF4-FFF2-40B4-BE49-F238E27FC236}">
                <a16:creationId xmlns:a16="http://schemas.microsoft.com/office/drawing/2014/main" xmlns="" id="{1A6AAF8E-A077-4A6C-B767-467BD37BD3FF}"/>
              </a:ext>
            </a:extLst>
          </p:cNvPr>
          <p:cNvSpPr/>
          <p:nvPr/>
        </p:nvSpPr>
        <p:spPr>
          <a:xfrm>
            <a:off x="5942012" y="4828776"/>
            <a:ext cx="304800" cy="914400"/>
          </a:xfrm>
          <a:prstGeom prst="up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ja-JP">
              <a:solidFill>
                <a:srgbClr val="DEE4F4"/>
              </a:solidFill>
              <a:latin typeface="ＭＳ Ｐゴシック" charset="-128"/>
              <a:cs typeface="Arial" charset="0"/>
            </a:endParaRPr>
          </a:p>
        </p:txBody>
      </p:sp>
      <p:sp>
        <p:nvSpPr>
          <p:cNvPr id="16" name="Up-Down Arrow 15">
            <a:extLst>
              <a:ext uri="{FF2B5EF4-FFF2-40B4-BE49-F238E27FC236}">
                <a16:creationId xmlns:a16="http://schemas.microsoft.com/office/drawing/2014/main" xmlns="" id="{B554883F-D4E0-4E9C-ADE4-D1694AD3E713}"/>
              </a:ext>
            </a:extLst>
          </p:cNvPr>
          <p:cNvSpPr/>
          <p:nvPr/>
        </p:nvSpPr>
        <p:spPr>
          <a:xfrm rot="20001487" flipH="1">
            <a:off x="6892925" y="4847826"/>
            <a:ext cx="304800" cy="915988"/>
          </a:xfrm>
          <a:prstGeom prst="up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ja-JP">
              <a:solidFill>
                <a:srgbClr val="DEE4F4"/>
              </a:solidFill>
              <a:latin typeface="ＭＳ Ｐゴシック" charset="-128"/>
              <a:cs typeface="Arial" charset="0"/>
            </a:endParaRPr>
          </a:p>
        </p:txBody>
      </p:sp>
      <p:sp>
        <p:nvSpPr>
          <p:cNvPr id="18" name="Up-Down Arrow 17">
            <a:extLst>
              <a:ext uri="{FF2B5EF4-FFF2-40B4-BE49-F238E27FC236}">
                <a16:creationId xmlns:a16="http://schemas.microsoft.com/office/drawing/2014/main" xmlns="" id="{78B72D4D-2EA0-40F7-9652-8FCE672DB16C}"/>
              </a:ext>
            </a:extLst>
          </p:cNvPr>
          <p:cNvSpPr/>
          <p:nvPr/>
        </p:nvSpPr>
        <p:spPr>
          <a:xfrm rot="18869273" flipH="1">
            <a:off x="7764463" y="4608114"/>
            <a:ext cx="304800" cy="1177925"/>
          </a:xfrm>
          <a:prstGeom prst="up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ja-JP">
              <a:solidFill>
                <a:srgbClr val="DEE4F4"/>
              </a:solidFill>
              <a:latin typeface="ＭＳ Ｐゴシック" charset="-128"/>
              <a:cs typeface="Arial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27AC16DA-8E87-4E76-A15C-2578709A0C6E}"/>
              </a:ext>
            </a:extLst>
          </p:cNvPr>
          <p:cNvSpPr/>
          <p:nvPr/>
        </p:nvSpPr>
        <p:spPr>
          <a:xfrm>
            <a:off x="8254796" y="5590776"/>
            <a:ext cx="1296000" cy="6096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buSzPct val="100000"/>
              <a:buFont typeface="MS Mincho" pitchFamily="34" charset="-128"/>
              <a:buNone/>
              <a:defRPr/>
            </a:pPr>
            <a:r>
              <a:rPr lang="ja-JP" altLang="en-US" b="1" dirty="0">
                <a:solidFill>
                  <a:srgbClr val="002060"/>
                </a:solidFill>
                <a:latin typeface="ＭＳ Ｐゴシック" charset="-128"/>
                <a:cs typeface="Tahoma" pitchFamily="34" charset="0"/>
              </a:rPr>
              <a:t>クラブ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0EDE174C-9F0A-48E4-99B3-2B9F5E1FFEEB}"/>
              </a:ext>
            </a:extLst>
          </p:cNvPr>
          <p:cNvSpPr/>
          <p:nvPr/>
        </p:nvSpPr>
        <p:spPr>
          <a:xfrm>
            <a:off x="6886644" y="5843736"/>
            <a:ext cx="1296000" cy="6096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buSzPct val="100000"/>
              <a:buFont typeface="MS Mincho" pitchFamily="34" charset="-128"/>
              <a:buNone/>
              <a:defRPr/>
            </a:pPr>
            <a:r>
              <a:rPr lang="ja-JP" altLang="en-US" b="1">
                <a:solidFill>
                  <a:srgbClr val="002060"/>
                </a:solidFill>
                <a:latin typeface="ＭＳ Ｐゴシック" charset="-128"/>
                <a:cs typeface="Tahoma" pitchFamily="34" charset="0"/>
              </a:rPr>
              <a:t>クラブ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C429BDF9-BA59-4811-9F7C-3CC5D4AB9C3F}"/>
              </a:ext>
            </a:extLst>
          </p:cNvPr>
          <p:cNvSpPr/>
          <p:nvPr/>
        </p:nvSpPr>
        <p:spPr>
          <a:xfrm>
            <a:off x="5446412" y="5915744"/>
            <a:ext cx="1296000" cy="6096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buSzPct val="100000"/>
              <a:buFont typeface="MS Mincho" pitchFamily="34" charset="-128"/>
              <a:buNone/>
              <a:defRPr/>
            </a:pPr>
            <a:r>
              <a:rPr lang="ja-JP" altLang="en-US" b="1">
                <a:solidFill>
                  <a:srgbClr val="002060"/>
                </a:solidFill>
                <a:latin typeface="ＭＳ Ｐゴシック" charset="-128"/>
                <a:cs typeface="Tahoma" pitchFamily="34" charset="0"/>
              </a:rPr>
              <a:t>クラブ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204DEF0A-5C6E-49A9-9773-FDB5709F8E86}"/>
              </a:ext>
            </a:extLst>
          </p:cNvPr>
          <p:cNvSpPr/>
          <p:nvPr/>
        </p:nvSpPr>
        <p:spPr>
          <a:xfrm>
            <a:off x="4006180" y="5805264"/>
            <a:ext cx="1296000" cy="6096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buSzPct val="100000"/>
              <a:buFont typeface="MS Mincho" pitchFamily="34" charset="-128"/>
              <a:buNone/>
              <a:defRPr/>
            </a:pPr>
            <a:r>
              <a:rPr lang="ja-JP" altLang="en-US" b="1" dirty="0">
                <a:solidFill>
                  <a:srgbClr val="002060"/>
                </a:solidFill>
                <a:latin typeface="ＭＳ Ｐゴシック" charset="-128"/>
                <a:cs typeface="Tahoma" pitchFamily="34" charset="0"/>
              </a:rPr>
              <a:t>クラブ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623E41F0-1AE1-4787-84CA-8B9DD51AF34C}"/>
              </a:ext>
            </a:extLst>
          </p:cNvPr>
          <p:cNvSpPr/>
          <p:nvPr/>
        </p:nvSpPr>
        <p:spPr>
          <a:xfrm>
            <a:off x="2638028" y="5627712"/>
            <a:ext cx="1296000" cy="6096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buSzPct val="100000"/>
              <a:buFont typeface="MS Mincho" pitchFamily="34" charset="-128"/>
              <a:buNone/>
              <a:defRPr/>
            </a:pPr>
            <a:r>
              <a:rPr lang="ja-JP" altLang="en-US" b="1" dirty="0">
                <a:solidFill>
                  <a:srgbClr val="002060"/>
                </a:solidFill>
                <a:latin typeface="ＭＳ Ｐゴシック" charset="-128"/>
                <a:cs typeface="Tahoma" pitchFamily="34" charset="0"/>
              </a:rPr>
              <a:t>クラブ</a:t>
            </a:r>
          </a:p>
        </p:txBody>
      </p:sp>
      <p:pic>
        <p:nvPicPr>
          <p:cNvPr id="6160" name="Picture 3" descr="lionlogo_2c.gif">
            <a:extLst>
              <a:ext uri="{FF2B5EF4-FFF2-40B4-BE49-F238E27FC236}">
                <a16:creationId xmlns:a16="http://schemas.microsoft.com/office/drawing/2014/main" xmlns="" id="{9C33274A-5039-4638-9C17-42CC391BD7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5812" y="76200"/>
            <a:ext cx="954088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xmlns="" id="{DB94F528-1885-4D4F-96CE-E51C1F7E9437}"/>
              </a:ext>
            </a:extLst>
          </p:cNvPr>
          <p:cNvSpPr/>
          <p:nvPr/>
        </p:nvSpPr>
        <p:spPr>
          <a:xfrm>
            <a:off x="7627115" y="2151944"/>
            <a:ext cx="49711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>
                <a:solidFill>
                  <a:schemeClr val="accent3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ゾーン・チェアパーソンは、</a:t>
            </a:r>
            <a:endParaRPr lang="en-US" altLang="ja-JP" sz="2800" dirty="0">
              <a:solidFill>
                <a:schemeClr val="accent3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800" dirty="0">
                <a:solidFill>
                  <a:schemeClr val="accent3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クラブと地区の組織の</a:t>
            </a:r>
            <a:endParaRPr lang="en-US" altLang="ja-JP" sz="2800" dirty="0">
              <a:solidFill>
                <a:schemeClr val="accent3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800" dirty="0">
                <a:solidFill>
                  <a:schemeClr val="accent3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橋渡し役として、双方向の</a:t>
            </a:r>
            <a:endParaRPr lang="en-US" altLang="ja-JP" sz="2800" dirty="0">
              <a:solidFill>
                <a:schemeClr val="accent3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800" dirty="0">
                <a:solidFill>
                  <a:schemeClr val="accent3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コミュニケーションを担います。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xmlns="" id="{6E8E3BA1-E214-4C3A-859F-89F7293EA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altLang="ja-JP" noProof="0" smtClean="0"/>
              <a:pPr/>
              <a:t>5</a:t>
            </a:fld>
            <a:endParaRPr lang="ja-JP" altLang="en-US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xmlns="" id="{8719CF68-44D3-4888-90E5-59D73443074B}"/>
              </a:ext>
            </a:extLst>
          </p:cNvPr>
          <p:cNvSpPr txBox="1"/>
          <p:nvPr/>
        </p:nvSpPr>
        <p:spPr>
          <a:xfrm>
            <a:off x="1192269" y="676236"/>
            <a:ext cx="98042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ゾーン・チェアパーソンの３つの役割</a:t>
            </a:r>
          </a:p>
        </p:txBody>
      </p:sp>
      <p:grpSp>
        <p:nvGrpSpPr>
          <p:cNvPr id="9" name="Group 12">
            <a:extLst>
              <a:ext uri="{FF2B5EF4-FFF2-40B4-BE49-F238E27FC236}">
                <a16:creationId xmlns:a16="http://schemas.microsoft.com/office/drawing/2014/main" xmlns="" id="{6AD71994-1390-442E-B6FA-3A81A6C5D737}"/>
              </a:ext>
            </a:extLst>
          </p:cNvPr>
          <p:cNvGrpSpPr>
            <a:grpSpLocks/>
          </p:cNvGrpSpPr>
          <p:nvPr/>
        </p:nvGrpSpPr>
        <p:grpSpPr bwMode="auto">
          <a:xfrm>
            <a:off x="4959399" y="1844477"/>
            <a:ext cx="2160587" cy="2160587"/>
            <a:chOff x="2946400" y="229751"/>
            <a:chExt cx="1143000" cy="1143000"/>
          </a:xfrm>
        </p:grpSpPr>
        <p:sp>
          <p:nvSpPr>
            <p:cNvPr id="10" name="Oval 13">
              <a:extLst>
                <a:ext uri="{FF2B5EF4-FFF2-40B4-BE49-F238E27FC236}">
                  <a16:creationId xmlns:a16="http://schemas.microsoft.com/office/drawing/2014/main" xmlns="" id="{24B0EBD5-20E8-44A3-A278-44EBB0102DBD}"/>
                </a:ext>
              </a:extLst>
            </p:cNvPr>
            <p:cNvSpPr/>
            <p:nvPr/>
          </p:nvSpPr>
          <p:spPr>
            <a:xfrm>
              <a:off x="2946400" y="229751"/>
              <a:ext cx="1143000" cy="114300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Oval 4">
              <a:extLst>
                <a:ext uri="{FF2B5EF4-FFF2-40B4-BE49-F238E27FC236}">
                  <a16:creationId xmlns:a16="http://schemas.microsoft.com/office/drawing/2014/main" xmlns="" id="{CDB70290-EC4C-464C-B863-00F1CF7F1107}"/>
                </a:ext>
              </a:extLst>
            </p:cNvPr>
            <p:cNvSpPr/>
            <p:nvPr/>
          </p:nvSpPr>
          <p:spPr>
            <a:xfrm>
              <a:off x="2960677" y="424590"/>
              <a:ext cx="1128723" cy="8079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3970" tIns="13970" rIns="13970" bIns="13970" anchor="ctr"/>
            <a:lstStyle>
              <a:lvl1pPr defTabSz="4889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4889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4889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4889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4889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88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88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88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88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Aft>
                  <a:spcPts val="600"/>
                </a:spcAft>
                <a:defRPr/>
              </a:pPr>
              <a:r>
                <a:rPr lang="ja-JP" altLang="en-US" sz="2400" dirty="0">
                  <a:solidFill>
                    <a:srgbClr val="000000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S Mincho" pitchFamily="17" charset="-128"/>
                </a:rPr>
                <a:t>地区ガバナー</a:t>
              </a:r>
              <a:r>
                <a:rPr lang="ja-JP" altLang="en-US" sz="3200" b="1" dirty="0">
                  <a:solidFill>
                    <a:srgbClr val="000000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S Mincho" pitchFamily="17" charset="-128"/>
                </a:rPr>
                <a:t>諮問委員会</a:t>
              </a:r>
              <a:endParaRPr lang="ja-JP" altLang="en-US" sz="2400" b="1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S Mincho" pitchFamily="17" charset="-128"/>
              </a:endParaRPr>
            </a:p>
            <a:p>
              <a:pPr algn="ctr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ja-JP" altLang="en-US" sz="3200" b="1" dirty="0">
                  <a:solidFill>
                    <a:srgbClr val="000000"/>
                  </a:solidFill>
                  <a:latin typeface="MS Gothic" pitchFamily="49" charset="-128"/>
                  <a:ea typeface="MS Gothic" pitchFamily="49" charset="-128"/>
                  <a:cs typeface="MS Mincho" pitchFamily="17" charset="-128"/>
                </a:rPr>
                <a:t>委員長</a:t>
              </a:r>
              <a:endParaRPr lang="ja-JP" altLang="ja-JP" sz="5400" b="1" dirty="0">
                <a:solidFill>
                  <a:srgbClr val="FFFFFF"/>
                </a:solidFill>
                <a:latin typeface="Tahoma" pitchFamily="34" charset="0"/>
                <a:ea typeface="MS Gothic" pitchFamily="49" charset="-128"/>
              </a:endParaRPr>
            </a:p>
          </p:txBody>
        </p:sp>
      </p:grpSp>
      <p:grpSp>
        <p:nvGrpSpPr>
          <p:cNvPr id="12" name="Group 15">
            <a:extLst>
              <a:ext uri="{FF2B5EF4-FFF2-40B4-BE49-F238E27FC236}">
                <a16:creationId xmlns:a16="http://schemas.microsoft.com/office/drawing/2014/main" xmlns="" id="{7FC5244C-6161-485A-B149-F48C4CB446B0}"/>
              </a:ext>
            </a:extLst>
          </p:cNvPr>
          <p:cNvGrpSpPr>
            <a:grpSpLocks/>
          </p:cNvGrpSpPr>
          <p:nvPr/>
        </p:nvGrpSpPr>
        <p:grpSpPr bwMode="auto">
          <a:xfrm>
            <a:off x="7386686" y="1844477"/>
            <a:ext cx="2335213" cy="2160587"/>
            <a:chOff x="2549689" y="1390904"/>
            <a:chExt cx="1235381" cy="1143000"/>
          </a:xfrm>
        </p:grpSpPr>
        <p:sp>
          <p:nvSpPr>
            <p:cNvPr id="15" name="Oval 16">
              <a:extLst>
                <a:ext uri="{FF2B5EF4-FFF2-40B4-BE49-F238E27FC236}">
                  <a16:creationId xmlns:a16="http://schemas.microsoft.com/office/drawing/2014/main" xmlns="" id="{EDBE22D7-BD48-4D37-98BC-1DA700438E86}"/>
                </a:ext>
              </a:extLst>
            </p:cNvPr>
            <p:cNvSpPr/>
            <p:nvPr/>
          </p:nvSpPr>
          <p:spPr>
            <a:xfrm>
              <a:off x="2595880" y="1390904"/>
              <a:ext cx="1143000" cy="114300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Oval 4">
              <a:extLst>
                <a:ext uri="{FF2B5EF4-FFF2-40B4-BE49-F238E27FC236}">
                  <a16:creationId xmlns:a16="http://schemas.microsoft.com/office/drawing/2014/main" xmlns="" id="{B4672AB6-FDBC-44A4-A948-9443D51CA19C}"/>
                </a:ext>
              </a:extLst>
            </p:cNvPr>
            <p:cNvSpPr/>
            <p:nvPr/>
          </p:nvSpPr>
          <p:spPr>
            <a:xfrm>
              <a:off x="2549689" y="1585743"/>
              <a:ext cx="1235381" cy="8079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3970" tIns="13970" rIns="13970" bIns="13970" anchor="ctr"/>
            <a:lstStyle>
              <a:lvl1pPr defTabSz="4889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4889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4889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4889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4889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88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88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88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88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Aft>
                  <a:spcPts val="600"/>
                </a:spcAft>
                <a:defRPr/>
              </a:pPr>
              <a:r>
                <a:rPr lang="ja-JP" altLang="en-US" sz="3200" b="1" dirty="0">
                  <a:solidFill>
                    <a:srgbClr val="000000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S Mincho" pitchFamily="17" charset="-128"/>
                </a:rPr>
                <a:t>地区チーム</a:t>
              </a:r>
            </a:p>
            <a:p>
              <a:pPr algn="ctr" eaLnBrk="1" hangingPunct="1">
                <a:spcAft>
                  <a:spcPts val="600"/>
                </a:spcAft>
                <a:defRPr/>
              </a:pPr>
              <a:r>
                <a:rPr lang="ja-JP" altLang="en-US" sz="3200" b="1" dirty="0">
                  <a:solidFill>
                    <a:srgbClr val="000000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S Mincho" pitchFamily="17" charset="-128"/>
                </a:rPr>
                <a:t>の一員</a:t>
              </a:r>
              <a:endParaRPr lang="ja-JP" altLang="ja-JP" sz="11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S Mincho" pitchFamily="17" charset="-128"/>
              </a:endParaRPr>
            </a:p>
          </p:txBody>
        </p:sp>
      </p:grpSp>
      <p:grpSp>
        <p:nvGrpSpPr>
          <p:cNvPr id="17" name="Group 21">
            <a:extLst>
              <a:ext uri="{FF2B5EF4-FFF2-40B4-BE49-F238E27FC236}">
                <a16:creationId xmlns:a16="http://schemas.microsoft.com/office/drawing/2014/main" xmlns="" id="{39A313E0-3BDD-4345-8CAC-157499A69E64}"/>
              </a:ext>
            </a:extLst>
          </p:cNvPr>
          <p:cNvGrpSpPr>
            <a:grpSpLocks/>
          </p:cNvGrpSpPr>
          <p:nvPr/>
        </p:nvGrpSpPr>
        <p:grpSpPr bwMode="auto">
          <a:xfrm>
            <a:off x="2494012" y="1844477"/>
            <a:ext cx="2160587" cy="2160587"/>
            <a:chOff x="1778000" y="533399"/>
            <a:chExt cx="1143000" cy="1143000"/>
          </a:xfrm>
        </p:grpSpPr>
        <p:sp>
          <p:nvSpPr>
            <p:cNvPr id="18" name="Oval 22">
              <a:extLst>
                <a:ext uri="{FF2B5EF4-FFF2-40B4-BE49-F238E27FC236}">
                  <a16:creationId xmlns:a16="http://schemas.microsoft.com/office/drawing/2014/main" xmlns="" id="{243CF50E-FDBE-47FF-8444-57B6F5265CAE}"/>
                </a:ext>
              </a:extLst>
            </p:cNvPr>
            <p:cNvSpPr/>
            <p:nvPr/>
          </p:nvSpPr>
          <p:spPr>
            <a:xfrm>
              <a:off x="1778000" y="533399"/>
              <a:ext cx="1143000" cy="114300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Oval 4">
              <a:extLst>
                <a:ext uri="{FF2B5EF4-FFF2-40B4-BE49-F238E27FC236}">
                  <a16:creationId xmlns:a16="http://schemas.microsoft.com/office/drawing/2014/main" xmlns="" id="{DE7E3272-6AF8-44D5-A060-0F8D5DF93709}"/>
                </a:ext>
              </a:extLst>
            </p:cNvPr>
            <p:cNvSpPr/>
            <p:nvPr/>
          </p:nvSpPr>
          <p:spPr>
            <a:xfrm>
              <a:off x="1872900" y="654334"/>
              <a:ext cx="927166" cy="8549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3970" tIns="13970" rIns="13970" bIns="13970" anchor="ctr"/>
            <a:lstStyle>
              <a:lvl1pPr defTabSz="4889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4889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4889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4889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4889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88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88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88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88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Aft>
                  <a:spcPts val="600"/>
                </a:spcAft>
                <a:defRPr/>
              </a:pPr>
              <a:r>
                <a:rPr lang="ja-JP" altLang="en-US" sz="3200" b="1" dirty="0">
                  <a:solidFill>
                    <a:schemeClr val="bg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S Mincho" pitchFamily="17" charset="-128"/>
                </a:rPr>
                <a:t>ゾーンの</a:t>
              </a:r>
            </a:p>
            <a:p>
              <a:pPr algn="ctr" eaLnBrk="1" hangingPunct="1">
                <a:spcAft>
                  <a:spcPts val="600"/>
                </a:spcAft>
                <a:defRPr/>
              </a:pPr>
              <a:r>
                <a:rPr lang="ja-JP" altLang="en-US" sz="3200" b="1" dirty="0">
                  <a:solidFill>
                    <a:schemeClr val="bg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S Mincho" pitchFamily="17" charset="-128"/>
                </a:rPr>
                <a:t>運営役員</a:t>
              </a:r>
              <a:endParaRPr lang="ja-JP" altLang="ja-JP" sz="32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S Mincho" pitchFamily="17" charset="-128"/>
              </a:endParaRPr>
            </a:p>
          </p:txBody>
        </p:sp>
      </p:grp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xmlns="" id="{41E395EA-7C3F-422F-93CB-D8764A431C15}"/>
              </a:ext>
            </a:extLst>
          </p:cNvPr>
          <p:cNvSpPr/>
          <p:nvPr/>
        </p:nvSpPr>
        <p:spPr>
          <a:xfrm>
            <a:off x="1269876" y="4171991"/>
            <a:ext cx="986509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3350" algn="just">
              <a:spcAft>
                <a:spcPts val="0"/>
              </a:spcAft>
            </a:pPr>
            <a:r>
              <a:rPr lang="ja-JP" altLang="ja-JP" sz="2800" kern="100" dirty="0">
                <a:latin typeface="+mn-ea"/>
                <a:cs typeface="Times New Roman" panose="02020603050405020304" pitchFamily="18" charset="0"/>
              </a:rPr>
              <a:t>地区ガバナー及びリジョン・チェアパーソンの指導監督の</a:t>
            </a:r>
            <a:endParaRPr lang="en-US" altLang="ja-JP" sz="2800" kern="100" dirty="0">
              <a:latin typeface="+mn-ea"/>
              <a:cs typeface="Times New Roman" panose="02020603050405020304" pitchFamily="18" charset="0"/>
            </a:endParaRPr>
          </a:p>
          <a:p>
            <a:pPr marL="133350" algn="just">
              <a:spcAft>
                <a:spcPts val="0"/>
              </a:spcAft>
            </a:pPr>
            <a:r>
              <a:rPr lang="ja-JP" altLang="ja-JP" sz="2800" kern="100" dirty="0">
                <a:latin typeface="+mn-ea"/>
                <a:cs typeface="Times New Roman" panose="02020603050405020304" pitchFamily="18" charset="0"/>
              </a:rPr>
              <a:t>もとに、ゾーンの最高運営責任者であり、同時に</a:t>
            </a:r>
            <a:r>
              <a:rPr lang="ja-JP" altLang="en-US" sz="2800" kern="100" dirty="0">
                <a:latin typeface="+mn-ea"/>
                <a:cs typeface="Times New Roman" panose="02020603050405020304" pitchFamily="18" charset="0"/>
              </a:rPr>
              <a:t>３</a:t>
            </a:r>
            <a:r>
              <a:rPr lang="ja-JP" altLang="ja-JP" sz="2800" kern="100" dirty="0">
                <a:latin typeface="+mn-ea"/>
                <a:cs typeface="Times New Roman" panose="02020603050405020304" pitchFamily="18" charset="0"/>
              </a:rPr>
              <a:t>つの</a:t>
            </a:r>
            <a:endParaRPr lang="en-US" altLang="ja-JP" sz="2800" kern="100" dirty="0">
              <a:latin typeface="+mn-ea"/>
              <a:cs typeface="Times New Roman" panose="02020603050405020304" pitchFamily="18" charset="0"/>
            </a:endParaRPr>
          </a:p>
          <a:p>
            <a:pPr marL="133350" algn="just">
              <a:spcAft>
                <a:spcPts val="0"/>
              </a:spcAft>
            </a:pPr>
            <a:r>
              <a:rPr lang="ja-JP" altLang="ja-JP" sz="2800" kern="100" dirty="0">
                <a:latin typeface="+mn-ea"/>
                <a:cs typeface="Times New Roman" panose="02020603050405020304" pitchFamily="18" charset="0"/>
              </a:rPr>
              <a:t>役割があり</a:t>
            </a:r>
            <a:r>
              <a:rPr lang="ja-JP" altLang="en-US" sz="2800" kern="100" dirty="0">
                <a:latin typeface="+mn-ea"/>
                <a:cs typeface="Times New Roman" panose="02020603050405020304" pitchFamily="18" charset="0"/>
              </a:rPr>
              <a:t>ます。そして、地区グローバル・アクション・</a:t>
            </a:r>
            <a:endParaRPr lang="en-US" altLang="ja-JP" sz="2800" kern="100" dirty="0">
              <a:latin typeface="+mn-ea"/>
              <a:cs typeface="Times New Roman" panose="02020603050405020304" pitchFamily="18" charset="0"/>
            </a:endParaRPr>
          </a:p>
          <a:p>
            <a:pPr marL="133350" algn="just">
              <a:spcAft>
                <a:spcPts val="0"/>
              </a:spcAft>
            </a:pPr>
            <a:r>
              <a:rPr lang="ja-JP" altLang="en-US" sz="2800" kern="100" dirty="0">
                <a:latin typeface="+mn-ea"/>
                <a:cs typeface="Times New Roman" panose="02020603050405020304" pitchFamily="18" charset="0"/>
              </a:rPr>
              <a:t>チーム（地区ＧＡＴ）の一員です。</a:t>
            </a:r>
            <a:endParaRPr lang="ja-JP" altLang="ja-JP" sz="2800" kern="100" dirty="0">
              <a:effectLst/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xmlns="" id="{7007E8D9-0C47-47EA-9834-C874162326B3}"/>
              </a:ext>
            </a:extLst>
          </p:cNvPr>
          <p:cNvSpPr/>
          <p:nvPr/>
        </p:nvSpPr>
        <p:spPr>
          <a:xfrm>
            <a:off x="4959399" y="5927131"/>
            <a:ext cx="60757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66700" indent="304800" algn="just">
              <a:spcAft>
                <a:spcPts val="600"/>
              </a:spcAft>
            </a:pPr>
            <a:r>
              <a:rPr lang="ja-JP" altLang="ja-JP" sz="28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（ＧＡＴ＝ＧＬＴ、ＧＭＴ、ＧＳＴ、ＦＷＴ）</a:t>
            </a:r>
            <a:endParaRPr lang="ja-JP" altLang="ja-JP" sz="2000" kern="100" dirty="0"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xmlns="" id="{20C3EBE4-C87E-44A6-95A3-7D73D82A7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altLang="ja-JP" noProof="0" smtClean="0"/>
              <a:pPr/>
              <a:t>6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13913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xmlns="" id="{11F38F70-396A-4107-90B7-4C9C294CAE41}"/>
              </a:ext>
            </a:extLst>
          </p:cNvPr>
          <p:cNvSpPr/>
          <p:nvPr/>
        </p:nvSpPr>
        <p:spPr>
          <a:xfrm>
            <a:off x="191540" y="1340768"/>
            <a:ext cx="514216" cy="3059203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ja-JP" altLang="en-US" sz="2399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ゾーン</a:t>
            </a:r>
            <a:r>
              <a:rPr kumimoji="1" lang="ja-JP" altLang="en-US" sz="2399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調査</a:t>
            </a: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xmlns="" id="{B7E2E74C-DA58-442E-BD7B-6F2FFAA927A3}"/>
              </a:ext>
            </a:extLst>
          </p:cNvPr>
          <p:cNvSpPr/>
          <p:nvPr/>
        </p:nvSpPr>
        <p:spPr>
          <a:xfrm>
            <a:off x="991897" y="1340768"/>
            <a:ext cx="514216" cy="3059203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kumimoji="1" lang="ja-JP" altLang="en-US" sz="2399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クラブと連絡</a:t>
            </a: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xmlns="" id="{D01024D5-A3F4-4B77-BE82-68A2064E22F4}"/>
              </a:ext>
            </a:extLst>
          </p:cNvPr>
          <p:cNvSpPr/>
          <p:nvPr/>
        </p:nvSpPr>
        <p:spPr>
          <a:xfrm>
            <a:off x="1792255" y="1340768"/>
            <a:ext cx="514216" cy="3059203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kumimoji="1" lang="ja-JP" altLang="en-US" sz="2399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キャビネット会議①</a:t>
            </a: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xmlns="" id="{48F68E02-E54B-42C8-B4FC-458F45D2FEC8}"/>
              </a:ext>
            </a:extLst>
          </p:cNvPr>
          <p:cNvSpPr/>
          <p:nvPr/>
        </p:nvSpPr>
        <p:spPr>
          <a:xfrm>
            <a:off x="2592612" y="1340768"/>
            <a:ext cx="514216" cy="3059203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kumimoji="1" lang="ja-JP" altLang="en-US" sz="2399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ガバナー諮問委員会</a:t>
            </a: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xmlns="" id="{17B243D7-E1D1-4B6F-832A-876D7FBE154C}"/>
              </a:ext>
            </a:extLst>
          </p:cNvPr>
          <p:cNvSpPr/>
          <p:nvPr/>
        </p:nvSpPr>
        <p:spPr>
          <a:xfrm>
            <a:off x="3392970" y="1340768"/>
            <a:ext cx="514216" cy="3059203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kumimoji="1" lang="ja-JP" altLang="en-US" sz="2399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ガバナー公式訪問</a:t>
            </a: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xmlns="" id="{7110EA80-6DBB-4841-96FB-494FF61BB1C3}"/>
              </a:ext>
            </a:extLst>
          </p:cNvPr>
          <p:cNvSpPr/>
          <p:nvPr/>
        </p:nvSpPr>
        <p:spPr>
          <a:xfrm>
            <a:off x="4193327" y="1340768"/>
            <a:ext cx="514216" cy="3059203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kumimoji="1" lang="ja-JP" altLang="en-US" sz="2399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オセアル・フォーラム</a:t>
            </a:r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xmlns="" id="{D8589196-3799-4A9F-BFAA-28846FA92013}"/>
              </a:ext>
            </a:extLst>
          </p:cNvPr>
          <p:cNvSpPr/>
          <p:nvPr/>
        </p:nvSpPr>
        <p:spPr>
          <a:xfrm>
            <a:off x="4993685" y="1340768"/>
            <a:ext cx="514216" cy="3059203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kumimoji="1" lang="ja-JP" altLang="en-US" sz="2399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キャビネット会議②</a:t>
            </a: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xmlns="" id="{987A0DEA-D78C-4352-AC77-0788F308BE41}"/>
              </a:ext>
            </a:extLst>
          </p:cNvPr>
          <p:cNvSpPr/>
          <p:nvPr/>
        </p:nvSpPr>
        <p:spPr>
          <a:xfrm>
            <a:off x="5794042" y="1340768"/>
            <a:ext cx="514216" cy="3059203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kumimoji="1" lang="ja-JP" altLang="en-US" sz="2399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ガバナー諮問委員会</a:t>
            </a: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xmlns="" id="{A7B55ACE-B5A0-44BE-A96C-4F83423763F5}"/>
              </a:ext>
            </a:extLst>
          </p:cNvPr>
          <p:cNvSpPr/>
          <p:nvPr/>
        </p:nvSpPr>
        <p:spPr>
          <a:xfrm>
            <a:off x="6594400" y="1340768"/>
            <a:ext cx="514216" cy="3059203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kumimoji="1" lang="ja-JP" altLang="en-US" sz="2399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キャビネット会議③</a:t>
            </a:r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xmlns="" id="{EBB34C13-8DC7-4C4F-AA5B-5B3DB9A723A8}"/>
              </a:ext>
            </a:extLst>
          </p:cNvPr>
          <p:cNvSpPr/>
          <p:nvPr/>
        </p:nvSpPr>
        <p:spPr>
          <a:xfrm>
            <a:off x="7394757" y="1340768"/>
            <a:ext cx="514216" cy="3059203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kumimoji="1" lang="ja-JP" altLang="en-US" sz="2399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ガバナー諮問委員会</a:t>
            </a:r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xmlns="" id="{7BFF0766-D4C9-4929-A481-D9BEF2FEBD61}"/>
              </a:ext>
            </a:extLst>
          </p:cNvPr>
          <p:cNvSpPr/>
          <p:nvPr/>
        </p:nvSpPr>
        <p:spPr>
          <a:xfrm>
            <a:off x="8195115" y="1340768"/>
            <a:ext cx="514216" cy="3059203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kumimoji="1" lang="ja-JP" altLang="en-US" sz="2399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地区年次大会</a:t>
            </a:r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xmlns="" id="{89941BBE-941F-4BF2-9DE2-5DD5FB9C5935}"/>
              </a:ext>
            </a:extLst>
          </p:cNvPr>
          <p:cNvSpPr/>
          <p:nvPr/>
        </p:nvSpPr>
        <p:spPr>
          <a:xfrm>
            <a:off x="8995472" y="1340768"/>
            <a:ext cx="514216" cy="3059203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kumimoji="1" lang="ja-JP" altLang="en-US" sz="2399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複合地区年次大会</a:t>
            </a:r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xmlns="" id="{4DDE4A39-1B7A-4A0C-BCE8-666EEEA20A2C}"/>
              </a:ext>
            </a:extLst>
          </p:cNvPr>
          <p:cNvSpPr/>
          <p:nvPr/>
        </p:nvSpPr>
        <p:spPr>
          <a:xfrm>
            <a:off x="9795830" y="1340768"/>
            <a:ext cx="514216" cy="3059203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kumimoji="1" lang="ja-JP" altLang="en-US" sz="2399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キャビネット会議④</a:t>
            </a:r>
          </a:p>
        </p:txBody>
      </p: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xmlns="" id="{D5C788C5-7D1D-4C0F-A4DA-635AF7C295EF}"/>
              </a:ext>
            </a:extLst>
          </p:cNvPr>
          <p:cNvSpPr/>
          <p:nvPr/>
        </p:nvSpPr>
        <p:spPr>
          <a:xfrm>
            <a:off x="10596187" y="1340768"/>
            <a:ext cx="514216" cy="3059203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kumimoji="1" lang="ja-JP" altLang="en-US" sz="2399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ガバナー諮問委員会</a:t>
            </a:r>
          </a:p>
        </p:txBody>
      </p: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xmlns="" id="{CCF77AD8-C05F-476F-93B1-C170E55176E9}"/>
              </a:ext>
            </a:extLst>
          </p:cNvPr>
          <p:cNvSpPr/>
          <p:nvPr/>
        </p:nvSpPr>
        <p:spPr>
          <a:xfrm>
            <a:off x="11396551" y="1340768"/>
            <a:ext cx="514216" cy="3059203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kumimoji="1" lang="ja-JP" altLang="en-US" sz="2399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国際大会</a:t>
            </a:r>
          </a:p>
        </p:txBody>
      </p:sp>
      <p:sp>
        <p:nvSpPr>
          <p:cNvPr id="20" name="矢印: 右 19">
            <a:extLst>
              <a:ext uri="{FF2B5EF4-FFF2-40B4-BE49-F238E27FC236}">
                <a16:creationId xmlns:a16="http://schemas.microsoft.com/office/drawing/2014/main" xmlns="" id="{0C474B40-84B9-4BD2-8BB8-4E7F606FA493}"/>
              </a:ext>
            </a:extLst>
          </p:cNvPr>
          <p:cNvSpPr/>
          <p:nvPr/>
        </p:nvSpPr>
        <p:spPr>
          <a:xfrm>
            <a:off x="750878" y="2734334"/>
            <a:ext cx="217657" cy="272072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99" dirty="0"/>
          </a:p>
        </p:txBody>
      </p:sp>
      <p:sp>
        <p:nvSpPr>
          <p:cNvPr id="21" name="矢印: 右 20">
            <a:extLst>
              <a:ext uri="{FF2B5EF4-FFF2-40B4-BE49-F238E27FC236}">
                <a16:creationId xmlns:a16="http://schemas.microsoft.com/office/drawing/2014/main" xmlns="" id="{7194E075-E223-4A92-A26A-67DB093DE04E}"/>
              </a:ext>
            </a:extLst>
          </p:cNvPr>
          <p:cNvSpPr/>
          <p:nvPr/>
        </p:nvSpPr>
        <p:spPr>
          <a:xfrm>
            <a:off x="1556212" y="2734334"/>
            <a:ext cx="217657" cy="272072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99" dirty="0"/>
          </a:p>
        </p:txBody>
      </p:sp>
      <p:sp>
        <p:nvSpPr>
          <p:cNvPr id="22" name="矢印: 右 21">
            <a:extLst>
              <a:ext uri="{FF2B5EF4-FFF2-40B4-BE49-F238E27FC236}">
                <a16:creationId xmlns:a16="http://schemas.microsoft.com/office/drawing/2014/main" xmlns="" id="{0C9900CC-5C3A-44BE-9A0C-EA301398AA3C}"/>
              </a:ext>
            </a:extLst>
          </p:cNvPr>
          <p:cNvSpPr/>
          <p:nvPr/>
        </p:nvSpPr>
        <p:spPr>
          <a:xfrm>
            <a:off x="2350666" y="2734334"/>
            <a:ext cx="217657" cy="272072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99" dirty="0"/>
          </a:p>
        </p:txBody>
      </p:sp>
      <p:sp>
        <p:nvSpPr>
          <p:cNvPr id="23" name="矢印: 右 22">
            <a:extLst>
              <a:ext uri="{FF2B5EF4-FFF2-40B4-BE49-F238E27FC236}">
                <a16:creationId xmlns:a16="http://schemas.microsoft.com/office/drawing/2014/main" xmlns="" id="{E97C61D5-BC8F-4324-83D6-0C71A9622B91}"/>
              </a:ext>
            </a:extLst>
          </p:cNvPr>
          <p:cNvSpPr/>
          <p:nvPr/>
        </p:nvSpPr>
        <p:spPr>
          <a:xfrm>
            <a:off x="3166881" y="2734334"/>
            <a:ext cx="217657" cy="272072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99" dirty="0"/>
          </a:p>
        </p:txBody>
      </p:sp>
      <p:sp>
        <p:nvSpPr>
          <p:cNvPr id="24" name="矢印: 右 23">
            <a:extLst>
              <a:ext uri="{FF2B5EF4-FFF2-40B4-BE49-F238E27FC236}">
                <a16:creationId xmlns:a16="http://schemas.microsoft.com/office/drawing/2014/main" xmlns="" id="{91BF2EAB-4A8E-41CB-840D-47B173630CFF}"/>
              </a:ext>
            </a:extLst>
          </p:cNvPr>
          <p:cNvSpPr/>
          <p:nvPr/>
        </p:nvSpPr>
        <p:spPr>
          <a:xfrm>
            <a:off x="3972215" y="2734334"/>
            <a:ext cx="217657" cy="272072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99" dirty="0"/>
          </a:p>
        </p:txBody>
      </p:sp>
      <p:sp>
        <p:nvSpPr>
          <p:cNvPr id="25" name="矢印: 右 24">
            <a:extLst>
              <a:ext uri="{FF2B5EF4-FFF2-40B4-BE49-F238E27FC236}">
                <a16:creationId xmlns:a16="http://schemas.microsoft.com/office/drawing/2014/main" xmlns="" id="{134DB354-5B57-4BE2-AC27-C8AEE77E734D}"/>
              </a:ext>
            </a:extLst>
          </p:cNvPr>
          <p:cNvSpPr/>
          <p:nvPr/>
        </p:nvSpPr>
        <p:spPr>
          <a:xfrm>
            <a:off x="4766669" y="2734334"/>
            <a:ext cx="217657" cy="272072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99" dirty="0"/>
          </a:p>
        </p:txBody>
      </p:sp>
      <p:sp>
        <p:nvSpPr>
          <p:cNvPr id="26" name="矢印: 右 25">
            <a:extLst>
              <a:ext uri="{FF2B5EF4-FFF2-40B4-BE49-F238E27FC236}">
                <a16:creationId xmlns:a16="http://schemas.microsoft.com/office/drawing/2014/main" xmlns="" id="{50C72E0F-CEC5-4F30-8562-D1C5D8B00CDE}"/>
              </a:ext>
            </a:extLst>
          </p:cNvPr>
          <p:cNvSpPr/>
          <p:nvPr/>
        </p:nvSpPr>
        <p:spPr>
          <a:xfrm>
            <a:off x="5550230" y="2734334"/>
            <a:ext cx="217657" cy="272072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99" dirty="0"/>
          </a:p>
        </p:txBody>
      </p:sp>
      <p:sp>
        <p:nvSpPr>
          <p:cNvPr id="27" name="矢印: 右 26">
            <a:extLst>
              <a:ext uri="{FF2B5EF4-FFF2-40B4-BE49-F238E27FC236}">
                <a16:creationId xmlns:a16="http://schemas.microsoft.com/office/drawing/2014/main" xmlns="" id="{CB61E0C7-D8A6-49FA-9A0B-AABBE7BEF1DD}"/>
              </a:ext>
            </a:extLst>
          </p:cNvPr>
          <p:cNvSpPr/>
          <p:nvPr/>
        </p:nvSpPr>
        <p:spPr>
          <a:xfrm>
            <a:off x="6355564" y="2734334"/>
            <a:ext cx="217657" cy="272072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99" dirty="0"/>
          </a:p>
        </p:txBody>
      </p:sp>
      <p:sp>
        <p:nvSpPr>
          <p:cNvPr id="28" name="矢印: 右 27">
            <a:extLst>
              <a:ext uri="{FF2B5EF4-FFF2-40B4-BE49-F238E27FC236}">
                <a16:creationId xmlns:a16="http://schemas.microsoft.com/office/drawing/2014/main" xmlns="" id="{D42485EF-52D3-4AF0-AB59-60136E54684B}"/>
              </a:ext>
            </a:extLst>
          </p:cNvPr>
          <p:cNvSpPr/>
          <p:nvPr/>
        </p:nvSpPr>
        <p:spPr>
          <a:xfrm>
            <a:off x="7150018" y="2734334"/>
            <a:ext cx="217657" cy="272072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99" dirty="0"/>
          </a:p>
        </p:txBody>
      </p:sp>
      <p:sp>
        <p:nvSpPr>
          <p:cNvPr id="29" name="矢印: 右 28">
            <a:extLst>
              <a:ext uri="{FF2B5EF4-FFF2-40B4-BE49-F238E27FC236}">
                <a16:creationId xmlns:a16="http://schemas.microsoft.com/office/drawing/2014/main" xmlns="" id="{59C63B6C-9F7C-4160-A2BC-AF524AF0F0BF}"/>
              </a:ext>
            </a:extLst>
          </p:cNvPr>
          <p:cNvSpPr/>
          <p:nvPr/>
        </p:nvSpPr>
        <p:spPr>
          <a:xfrm>
            <a:off x="7966233" y="2734334"/>
            <a:ext cx="217657" cy="272072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99" dirty="0"/>
          </a:p>
        </p:txBody>
      </p:sp>
      <p:sp>
        <p:nvSpPr>
          <p:cNvPr id="30" name="矢印: 右 29">
            <a:extLst>
              <a:ext uri="{FF2B5EF4-FFF2-40B4-BE49-F238E27FC236}">
                <a16:creationId xmlns:a16="http://schemas.microsoft.com/office/drawing/2014/main" xmlns="" id="{9D419737-7EC6-4169-B0B1-A40B232FAA88}"/>
              </a:ext>
            </a:extLst>
          </p:cNvPr>
          <p:cNvSpPr/>
          <p:nvPr/>
        </p:nvSpPr>
        <p:spPr>
          <a:xfrm>
            <a:off x="8771567" y="2734334"/>
            <a:ext cx="217657" cy="272072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99" dirty="0"/>
          </a:p>
        </p:txBody>
      </p:sp>
      <p:sp>
        <p:nvSpPr>
          <p:cNvPr id="31" name="矢印: 右 30">
            <a:extLst>
              <a:ext uri="{FF2B5EF4-FFF2-40B4-BE49-F238E27FC236}">
                <a16:creationId xmlns:a16="http://schemas.microsoft.com/office/drawing/2014/main" xmlns="" id="{7273D6D0-DBE4-4EAA-ABB9-5912BB9365AC}"/>
              </a:ext>
            </a:extLst>
          </p:cNvPr>
          <p:cNvSpPr/>
          <p:nvPr/>
        </p:nvSpPr>
        <p:spPr>
          <a:xfrm>
            <a:off x="9566021" y="2734334"/>
            <a:ext cx="217657" cy="272072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99" dirty="0"/>
          </a:p>
        </p:txBody>
      </p:sp>
      <p:sp>
        <p:nvSpPr>
          <p:cNvPr id="32" name="矢印: 右 31">
            <a:extLst>
              <a:ext uri="{FF2B5EF4-FFF2-40B4-BE49-F238E27FC236}">
                <a16:creationId xmlns:a16="http://schemas.microsoft.com/office/drawing/2014/main" xmlns="" id="{4D0041B6-A6D7-4BD6-9339-3A12FF1BBB3B}"/>
              </a:ext>
            </a:extLst>
          </p:cNvPr>
          <p:cNvSpPr/>
          <p:nvPr/>
        </p:nvSpPr>
        <p:spPr>
          <a:xfrm>
            <a:off x="10360454" y="2734334"/>
            <a:ext cx="217657" cy="272072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99" dirty="0"/>
          </a:p>
        </p:txBody>
      </p:sp>
      <p:sp>
        <p:nvSpPr>
          <p:cNvPr id="33" name="矢印: 右 32">
            <a:extLst>
              <a:ext uri="{FF2B5EF4-FFF2-40B4-BE49-F238E27FC236}">
                <a16:creationId xmlns:a16="http://schemas.microsoft.com/office/drawing/2014/main" xmlns="" id="{5A1D0DF2-0FE2-4E61-B9F6-8DFA973DDACB}"/>
              </a:ext>
            </a:extLst>
          </p:cNvPr>
          <p:cNvSpPr/>
          <p:nvPr/>
        </p:nvSpPr>
        <p:spPr>
          <a:xfrm>
            <a:off x="11154905" y="2734334"/>
            <a:ext cx="217657" cy="272072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99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xmlns="" id="{E074270B-A76B-45C3-A1C2-EE68F8AEDAED}"/>
              </a:ext>
            </a:extLst>
          </p:cNvPr>
          <p:cNvSpPr txBox="1"/>
          <p:nvPr/>
        </p:nvSpPr>
        <p:spPr>
          <a:xfrm>
            <a:off x="536625" y="4328205"/>
            <a:ext cx="646163" cy="646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799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↑</a:t>
            </a:r>
            <a:endParaRPr kumimoji="1" lang="en-US" altLang="ja-JP" sz="1799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kumimoji="1" lang="ja-JP" altLang="en-US" sz="1799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就任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xmlns="" id="{ED774387-DB03-4059-B1ED-01107D2BA2E5}"/>
              </a:ext>
            </a:extLst>
          </p:cNvPr>
          <p:cNvSpPr txBox="1"/>
          <p:nvPr/>
        </p:nvSpPr>
        <p:spPr>
          <a:xfrm>
            <a:off x="359565" y="4773672"/>
            <a:ext cx="1800025" cy="646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799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↑</a:t>
            </a:r>
            <a:endParaRPr kumimoji="1" lang="en-US" altLang="ja-JP" sz="1799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kumimoji="1" lang="ja-JP" altLang="en-US" sz="1799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就任後</a:t>
            </a:r>
            <a:r>
              <a:rPr kumimoji="1" lang="en-US" altLang="ja-JP" sz="1799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30</a:t>
            </a:r>
            <a:r>
              <a:rPr kumimoji="1" lang="ja-JP" altLang="en-US" sz="1799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日以内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xmlns="" id="{7807DF93-8B9E-46A2-B42C-92A18516DEC0}"/>
              </a:ext>
            </a:extLst>
          </p:cNvPr>
          <p:cNvSpPr txBox="1"/>
          <p:nvPr/>
        </p:nvSpPr>
        <p:spPr>
          <a:xfrm>
            <a:off x="2159590" y="4496744"/>
            <a:ext cx="1338479" cy="923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799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↑</a:t>
            </a:r>
            <a:endParaRPr kumimoji="1" lang="en-US" altLang="ja-JP" sz="1799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kumimoji="1" lang="ja-JP" altLang="en-US" sz="1799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国際大会後</a:t>
            </a:r>
            <a:endParaRPr kumimoji="1" lang="en-US" altLang="ja-JP" sz="1799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en-US" altLang="ja-JP" sz="1799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90</a:t>
            </a:r>
            <a:r>
              <a:rPr lang="ja-JP" altLang="en-US" sz="1799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日以内</a:t>
            </a:r>
            <a:endParaRPr kumimoji="1" lang="ja-JP" altLang="en-US" sz="1799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7" name="四角形: 角を丸くする 36">
            <a:extLst>
              <a:ext uri="{FF2B5EF4-FFF2-40B4-BE49-F238E27FC236}">
                <a16:creationId xmlns:a16="http://schemas.microsoft.com/office/drawing/2014/main" xmlns="" id="{1FF1DCF8-641D-4C01-A18F-4B74D507C170}"/>
              </a:ext>
            </a:extLst>
          </p:cNvPr>
          <p:cNvSpPr/>
          <p:nvPr/>
        </p:nvSpPr>
        <p:spPr>
          <a:xfrm>
            <a:off x="5426665" y="4707108"/>
            <a:ext cx="2879250" cy="539859"/>
          </a:xfrm>
          <a:prstGeom prst="roundRect">
            <a:avLst>
              <a:gd name="adj" fmla="val 50000"/>
            </a:avLst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kumimoji="1" lang="ja-JP" altLang="en-US" sz="2399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クラブ訪問</a:t>
            </a:r>
          </a:p>
        </p:txBody>
      </p:sp>
      <p:sp>
        <p:nvSpPr>
          <p:cNvPr id="38" name="矢印: 右 37">
            <a:extLst>
              <a:ext uri="{FF2B5EF4-FFF2-40B4-BE49-F238E27FC236}">
                <a16:creationId xmlns:a16="http://schemas.microsoft.com/office/drawing/2014/main" xmlns="" id="{C2A51CB1-3813-467D-AC53-9C46BCB9C672}"/>
              </a:ext>
            </a:extLst>
          </p:cNvPr>
          <p:cNvSpPr/>
          <p:nvPr/>
        </p:nvSpPr>
        <p:spPr>
          <a:xfrm>
            <a:off x="8343394" y="4830491"/>
            <a:ext cx="1549142" cy="272072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99" dirty="0"/>
          </a:p>
        </p:txBody>
      </p:sp>
      <p:sp>
        <p:nvSpPr>
          <p:cNvPr id="39" name="矢印: 右 38">
            <a:extLst>
              <a:ext uri="{FF2B5EF4-FFF2-40B4-BE49-F238E27FC236}">
                <a16:creationId xmlns:a16="http://schemas.microsoft.com/office/drawing/2014/main" xmlns="" id="{0685C72A-5328-4BAB-BCD1-A3071D905717}"/>
              </a:ext>
            </a:extLst>
          </p:cNvPr>
          <p:cNvSpPr/>
          <p:nvPr/>
        </p:nvSpPr>
        <p:spPr>
          <a:xfrm flipH="1">
            <a:off x="3840043" y="4854653"/>
            <a:ext cx="1549142" cy="272072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99" dirty="0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xmlns="" id="{727946B4-40F2-4242-B03C-EB974BCB5C8F}"/>
              </a:ext>
            </a:extLst>
          </p:cNvPr>
          <p:cNvSpPr/>
          <p:nvPr/>
        </p:nvSpPr>
        <p:spPr>
          <a:xfrm>
            <a:off x="462101" y="263917"/>
            <a:ext cx="112646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ja-JP" altLang="ja-JP" sz="3600" b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Times New Roman" panose="02020603050405020304" pitchFamily="18" charset="0"/>
              </a:rPr>
              <a:t>ゾーン・チェアパーソンの一年（基本的な行動計画）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xmlns="" id="{0A9D487A-BC7D-4F02-8982-D67C2A8AF469}"/>
              </a:ext>
            </a:extLst>
          </p:cNvPr>
          <p:cNvSpPr/>
          <p:nvPr/>
        </p:nvSpPr>
        <p:spPr>
          <a:xfrm>
            <a:off x="183309" y="5578831"/>
            <a:ext cx="118222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ja-JP" sz="2400" kern="1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ゾーン内のクラブを年度内に</a:t>
            </a:r>
            <a:r>
              <a:rPr lang="en-US" altLang="ja-JP" sz="2400" kern="1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1</a:t>
            </a:r>
            <a:r>
              <a:rPr lang="ja-JP" altLang="ja-JP" sz="2400" kern="1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回以上訪問し、各クラブの具体的なニーズを見極めましょう。</a:t>
            </a:r>
            <a:r>
              <a:rPr lang="ja-JP" altLang="ja-JP" sz="24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会員の懸念に耳を傾け、建設的な助言を提供し</a:t>
            </a:r>
            <a:r>
              <a:rPr lang="ja-JP" altLang="en-US" sz="24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、</a:t>
            </a:r>
            <a:r>
              <a:rPr lang="ja-JP" altLang="ja-JP" sz="24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情報を伝達し、意欲を喚起し</a:t>
            </a:r>
            <a:r>
              <a:rPr lang="ja-JP" altLang="en-US" sz="24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て</a:t>
            </a:r>
            <a:r>
              <a:rPr lang="ja-JP" altLang="ja-JP" sz="24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、クラブの成果を称賛することも心がけてください。</a:t>
            </a:r>
            <a:endParaRPr lang="ja-JP" altLang="ja-JP" kern="100" dirty="0"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xmlns="" id="{C5BDBD0A-6BBD-48F4-9DEC-BBECAB0EC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altLang="ja-JP" noProof="0" smtClean="0"/>
              <a:pPr/>
              <a:t>7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472051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Yellow Bar">
            <a:extLst>
              <a:ext uri="{FF2B5EF4-FFF2-40B4-BE49-F238E27FC236}">
                <a16:creationId xmlns:a16="http://schemas.microsoft.com/office/drawing/2014/main" xmlns="" id="{35FDE901-C5C4-4093-9664-163A43E29615}"/>
              </a:ext>
            </a:extLst>
          </p:cNvPr>
          <p:cNvSpPr/>
          <p:nvPr/>
        </p:nvSpPr>
        <p:spPr>
          <a:xfrm>
            <a:off x="1269875" y="1679321"/>
            <a:ext cx="9433048" cy="72008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ja-JP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Arial" charset="0"/>
              </a:rPr>
              <a:t> </a:t>
            </a:r>
          </a:p>
        </p:txBody>
      </p:sp>
      <p:sp>
        <p:nvSpPr>
          <p:cNvPr id="8" name="Headline">
            <a:extLst>
              <a:ext uri="{FF2B5EF4-FFF2-40B4-BE49-F238E27FC236}">
                <a16:creationId xmlns:a16="http://schemas.microsoft.com/office/drawing/2014/main" xmlns="" id="{C08164AF-4083-448A-969B-6C0FC69975F4}"/>
              </a:ext>
            </a:extLst>
          </p:cNvPr>
          <p:cNvSpPr txBox="1">
            <a:spLocks/>
          </p:cNvSpPr>
          <p:nvPr/>
        </p:nvSpPr>
        <p:spPr>
          <a:xfrm>
            <a:off x="1093139" y="586579"/>
            <a:ext cx="9786521" cy="111844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ja-JP" alt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ゾーンの運営役員としての役割</a:t>
            </a:r>
            <a:endParaRPr lang="ja-JP" sz="4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0" name="四角形: 対角を丸める 9">
            <a:extLst>
              <a:ext uri="{FF2B5EF4-FFF2-40B4-BE49-F238E27FC236}">
                <a16:creationId xmlns:a16="http://schemas.microsoft.com/office/drawing/2014/main" xmlns="" id="{0EB14859-9D21-41DB-AEE6-6106234D50A6}"/>
              </a:ext>
            </a:extLst>
          </p:cNvPr>
          <p:cNvSpPr/>
          <p:nvPr/>
        </p:nvSpPr>
        <p:spPr>
          <a:xfrm>
            <a:off x="1093139" y="2132856"/>
            <a:ext cx="2520280" cy="720000"/>
          </a:xfrm>
          <a:prstGeom prst="round2DiagRect">
            <a:avLst/>
          </a:prstGeom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solidFill>
                  <a:sysClr val="windowText" lastClr="000000"/>
                </a:solidFill>
              </a:rPr>
              <a:t>ゾーン調査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xmlns="" id="{96DE4A19-50BE-48B0-957D-93C1698F92B0}"/>
              </a:ext>
            </a:extLst>
          </p:cNvPr>
          <p:cNvSpPr/>
          <p:nvPr/>
        </p:nvSpPr>
        <p:spPr>
          <a:xfrm>
            <a:off x="3636809" y="2231246"/>
            <a:ext cx="54726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（就任前）</a:t>
            </a:r>
            <a:r>
              <a:rPr lang="ja-JP" altLang="ja-JP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ゾーンの現状を見極める</a:t>
            </a:r>
            <a:endParaRPr lang="ja-JP" altLang="en-US" sz="2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xmlns="" id="{4357DC7E-47AE-4D8D-8AF6-242B76F77A7C}"/>
              </a:ext>
            </a:extLst>
          </p:cNvPr>
          <p:cNvSpPr/>
          <p:nvPr/>
        </p:nvSpPr>
        <p:spPr>
          <a:xfrm>
            <a:off x="1238968" y="3050808"/>
            <a:ext cx="49471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>
                <a:cs typeface="Times New Roman" panose="02020603050405020304" pitchFamily="18" charset="0"/>
              </a:rPr>
              <a:t>１</a:t>
            </a:r>
            <a:r>
              <a:rPr lang="en-US" altLang="ja-JP" sz="2800" dirty="0">
                <a:cs typeface="Times New Roman" panose="02020603050405020304" pitchFamily="18" charset="0"/>
              </a:rPr>
              <a:t>.</a:t>
            </a:r>
            <a:r>
              <a:rPr lang="ja-JP" altLang="en-US" sz="2800" dirty="0">
                <a:cs typeface="Times New Roman" panose="02020603050405020304" pitchFamily="18" charset="0"/>
              </a:rPr>
              <a:t>　</a:t>
            </a:r>
            <a:r>
              <a:rPr lang="ja-JP" altLang="ja-JP" sz="2800" dirty="0">
                <a:solidFill>
                  <a:srgbClr val="FFC000"/>
                </a:solidFill>
                <a:cs typeface="Times New Roman" panose="02020603050405020304" pitchFamily="18" charset="0"/>
              </a:rPr>
              <a:t>情報収集（連絡を取る）</a:t>
            </a:r>
            <a:endParaRPr lang="ja-JP" altLang="en-US" sz="2800" dirty="0">
              <a:solidFill>
                <a:srgbClr val="FFC000"/>
              </a:solidFill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xmlns="" id="{EBB9D959-BB4A-4BCB-834C-271F2B84CFE6}"/>
              </a:ext>
            </a:extLst>
          </p:cNvPr>
          <p:cNvSpPr/>
          <p:nvPr/>
        </p:nvSpPr>
        <p:spPr>
          <a:xfrm>
            <a:off x="6454452" y="3050808"/>
            <a:ext cx="532693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ja-JP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ゾーン内の現</a:t>
            </a:r>
            <a:r>
              <a:rPr lang="en-US" altLang="ja-JP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/</a:t>
            </a:r>
            <a:r>
              <a:rPr lang="ja-JP" altLang="ja-JP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次期クラブ会長</a:t>
            </a:r>
            <a:endParaRPr lang="en-US" altLang="ja-JP" sz="28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ja-JP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前ゾーン・チェアパーソン</a:t>
            </a:r>
            <a:endParaRPr lang="en-US" altLang="ja-JP" sz="28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ja-JP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地区ガバナーエレクト</a:t>
            </a:r>
            <a:endParaRPr lang="ja-JP" altLang="en-US" sz="2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xmlns="" id="{FA8F1D50-46E1-44A2-8FF5-6908453811C5}"/>
              </a:ext>
            </a:extLst>
          </p:cNvPr>
          <p:cNvSpPr/>
          <p:nvPr/>
        </p:nvSpPr>
        <p:spPr>
          <a:xfrm>
            <a:off x="1238968" y="4435803"/>
            <a:ext cx="45881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>
                <a:cs typeface="Times New Roman" panose="02020603050405020304" pitchFamily="18" charset="0"/>
              </a:rPr>
              <a:t>２</a:t>
            </a:r>
            <a:r>
              <a:rPr lang="en-US" altLang="ja-JP" sz="2800" dirty="0">
                <a:cs typeface="Times New Roman" panose="02020603050405020304" pitchFamily="18" charset="0"/>
              </a:rPr>
              <a:t>.</a:t>
            </a:r>
            <a:r>
              <a:rPr lang="ja-JP" altLang="en-US" sz="2800" dirty="0">
                <a:cs typeface="Times New Roman" panose="02020603050405020304" pitchFamily="18" charset="0"/>
              </a:rPr>
              <a:t>　</a:t>
            </a:r>
            <a:r>
              <a:rPr lang="ja-JP" altLang="en-US" sz="2800" dirty="0">
                <a:solidFill>
                  <a:srgbClr val="FFC000"/>
                </a:solidFill>
                <a:cs typeface="Times New Roman" panose="02020603050405020304" pitchFamily="18" charset="0"/>
              </a:rPr>
              <a:t>情報分析（検討する）</a:t>
            </a:r>
            <a:endParaRPr lang="ja-JP" altLang="en-US" sz="2800" dirty="0">
              <a:solidFill>
                <a:srgbClr val="FFC000"/>
              </a:solidFill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xmlns="" id="{0D2C8035-98BE-4CE4-9074-2DC5D295D362}"/>
              </a:ext>
            </a:extLst>
          </p:cNvPr>
          <p:cNvSpPr/>
          <p:nvPr/>
        </p:nvSpPr>
        <p:spPr>
          <a:xfrm>
            <a:off x="2060303" y="5089094"/>
            <a:ext cx="97210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ja-JP" sz="28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情報収集での経験を考慮し、話し合いで得た全ての情報を検討します。クラブやゾーンの強み、弱み、機会、脅威（ＳＷＯＴ）を考えてみましょう。</a:t>
            </a:r>
            <a:endParaRPr lang="ja-JP" altLang="ja-JP" sz="2800" kern="100" dirty="0"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xmlns="" id="{1CC8CA58-9C71-413C-A4A0-199D5AEC0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altLang="ja-JP" noProof="0" smtClean="0"/>
              <a:pPr/>
              <a:t>8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68142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Yellow Bar">
            <a:extLst>
              <a:ext uri="{FF2B5EF4-FFF2-40B4-BE49-F238E27FC236}">
                <a16:creationId xmlns:a16="http://schemas.microsoft.com/office/drawing/2014/main" xmlns="" id="{35FDE901-C5C4-4093-9664-163A43E29615}"/>
              </a:ext>
            </a:extLst>
          </p:cNvPr>
          <p:cNvSpPr/>
          <p:nvPr/>
        </p:nvSpPr>
        <p:spPr>
          <a:xfrm>
            <a:off x="1269875" y="1209374"/>
            <a:ext cx="9433048" cy="72008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ja-JP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Arial" charset="0"/>
              </a:rPr>
              <a:t> </a:t>
            </a:r>
          </a:p>
        </p:txBody>
      </p:sp>
      <p:sp>
        <p:nvSpPr>
          <p:cNvPr id="8" name="Headline">
            <a:extLst>
              <a:ext uri="{FF2B5EF4-FFF2-40B4-BE49-F238E27FC236}">
                <a16:creationId xmlns:a16="http://schemas.microsoft.com/office/drawing/2014/main" xmlns="" id="{C08164AF-4083-448A-969B-6C0FC69975F4}"/>
              </a:ext>
            </a:extLst>
          </p:cNvPr>
          <p:cNvSpPr txBox="1">
            <a:spLocks/>
          </p:cNvSpPr>
          <p:nvPr/>
        </p:nvSpPr>
        <p:spPr>
          <a:xfrm>
            <a:off x="1093139" y="116632"/>
            <a:ext cx="9786521" cy="111844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ja-JP" alt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ゾーンの運営役員としての役割</a:t>
            </a:r>
            <a:endParaRPr lang="ja-JP" sz="4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0" name="四角形: 対角を丸める 9">
            <a:extLst>
              <a:ext uri="{FF2B5EF4-FFF2-40B4-BE49-F238E27FC236}">
                <a16:creationId xmlns:a16="http://schemas.microsoft.com/office/drawing/2014/main" xmlns="" id="{0EB14859-9D21-41DB-AEE6-6106234D50A6}"/>
              </a:ext>
            </a:extLst>
          </p:cNvPr>
          <p:cNvSpPr/>
          <p:nvPr/>
        </p:nvSpPr>
        <p:spPr>
          <a:xfrm>
            <a:off x="765820" y="1412776"/>
            <a:ext cx="2520280" cy="720000"/>
          </a:xfrm>
          <a:prstGeom prst="round2DiagRect">
            <a:avLst/>
          </a:prstGeom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solidFill>
                  <a:sysClr val="windowText" lastClr="000000"/>
                </a:solidFill>
              </a:rPr>
              <a:t>クラブ訪問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xmlns="" id="{393E715C-AAEE-4D37-9B0D-7F401B05D73C}"/>
              </a:ext>
            </a:extLst>
          </p:cNvPr>
          <p:cNvSpPr/>
          <p:nvPr/>
        </p:nvSpPr>
        <p:spPr>
          <a:xfrm>
            <a:off x="1413892" y="2132856"/>
            <a:ext cx="9865096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2000" indent="-4320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ゾーン内各クラブの例会に少なくとも</a:t>
            </a:r>
            <a:r>
              <a:rPr lang="ja-JP" altLang="en-US" sz="28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１回ずつ出席</a:t>
            </a: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する。</a:t>
            </a:r>
          </a:p>
          <a:p>
            <a:pPr marL="432000" indent="-4320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ja-JP" altLang="ja-JP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クラブが健全で活発な活動を続けることを</a:t>
            </a:r>
            <a:r>
              <a:rPr lang="ja-JP" altLang="ja-JP" sz="28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支援</a:t>
            </a:r>
            <a:r>
              <a:rPr lang="ja-JP" altLang="en-US" sz="28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する</a:t>
            </a: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。</a:t>
            </a:r>
            <a:endParaRPr lang="en-US" altLang="ja-JP" sz="28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pPr marL="432000" indent="-4320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挨拶だけにとどまらず、親密な関係を築き、クラブ役員と意見交換し、クラブの</a:t>
            </a:r>
            <a:r>
              <a:rPr lang="ja-JP" altLang="en-US" sz="28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活動状況を見る</a:t>
            </a: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。</a:t>
            </a:r>
            <a:endParaRPr lang="en-US" altLang="ja-JP" sz="2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432000" indent="-4320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ja-JP" altLang="ja-JP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クラブや会員が経験している</a:t>
            </a:r>
            <a:r>
              <a:rPr lang="ja-JP" altLang="ja-JP" sz="28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問題点や成功をより理解</a:t>
            </a:r>
            <a:r>
              <a:rPr lang="ja-JP" altLang="ja-JP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す</a:t>
            </a: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る。</a:t>
            </a:r>
            <a:endParaRPr lang="en-US" altLang="ja-JP" sz="2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432000" indent="-4320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ja-JP" altLang="en-US" sz="2800" dirty="0">
                <a:latin typeface="MS Gothic" panose="020B0609070205080204" pitchFamily="49" charset="-128"/>
                <a:ea typeface="MS Gothic" panose="020B0609070205080204" pitchFamily="49" charset="-128"/>
              </a:rPr>
              <a:t>ゾーン及び地区の</a:t>
            </a:r>
            <a:r>
              <a:rPr lang="ja-JP" altLang="en-US" sz="2800" dirty="0">
                <a:solidFill>
                  <a:srgbClr val="FFC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目標を推進</a:t>
            </a:r>
            <a:r>
              <a:rPr lang="ja-JP" altLang="en-US" sz="2800" dirty="0">
                <a:latin typeface="MS Gothic" panose="020B0609070205080204" pitchFamily="49" charset="-128"/>
                <a:ea typeface="MS Gothic" panose="020B0609070205080204" pitchFamily="49" charset="-128"/>
              </a:rPr>
              <a:t>する。</a:t>
            </a:r>
            <a:endParaRPr lang="en-US" altLang="ja-JP" sz="2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432000" indent="-4320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地区ガバナー、リジョン・チェアパーソンに</a:t>
            </a:r>
            <a:r>
              <a:rPr lang="ja-JP" altLang="en-US" sz="28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現状を報告</a:t>
            </a: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をする。</a:t>
            </a:r>
            <a:endParaRPr lang="ja-JP" altLang="en-US" sz="28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 marL="432000" indent="-432000">
              <a:buFont typeface="Arial" panose="020B0604020202020204" pitchFamily="34" charset="0"/>
              <a:buChar char="•"/>
            </a:pPr>
            <a:r>
              <a:rPr lang="ja-JP" altLang="en-US" sz="2800" dirty="0">
                <a:latin typeface="MS Gothic" panose="020B0609070205080204" pitchFamily="49" charset="-128"/>
                <a:ea typeface="MS Gothic" panose="020B0609070205080204" pitchFamily="49" charset="-128"/>
              </a:rPr>
              <a:t>効果的な</a:t>
            </a:r>
            <a:r>
              <a:rPr lang="ja-JP" altLang="en-US" sz="2800" dirty="0">
                <a:solidFill>
                  <a:srgbClr val="FFC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コミュニケーションを保持</a:t>
            </a:r>
            <a:r>
              <a:rPr lang="ja-JP" altLang="en-US" sz="2800" dirty="0">
                <a:latin typeface="MS Gothic" panose="020B0609070205080204" pitchFamily="49" charset="-128"/>
                <a:ea typeface="MS Gothic" panose="020B0609070205080204" pitchFamily="49" charset="-128"/>
              </a:rPr>
              <a:t>する。</a:t>
            </a:r>
            <a:endParaRPr lang="ja-JP" altLang="en-US" sz="2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xmlns="" id="{DB77A0CB-BCD5-4286-AE7B-C6E0353B5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altLang="ja-JP" noProof="0" smtClean="0"/>
              <a:pPr/>
              <a:t>9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415776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デジタル ブルー トンネル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9411886_TF02895261_TF02895261" id="{05CA96EC-9039-4BE1-B72D-C3F40BA991BC}" vid="{643CF4FA-6109-407E-A9A6-7229A0C6F279}"/>
    </a:ext>
  </a:extLst>
</a:theme>
</file>

<file path=ppt/theme/theme2.xml><?xml version="1.0" encoding="utf-8"?>
<a:theme xmlns:a="http://schemas.openxmlformats.org/drawingml/2006/main" name="Office テーマ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true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1564227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Take your audience through a digital tunnel where they'll  burst through to the other side and see the information you want to present. Show them lists, charts, tables, SmartArt,  and pictures using a variety of layouts in widescreen (16X9) format. This design works well for subjects on science and technology, computers, communication, and more.   
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2012-05-11T02:04:00+00:00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2029-01-01T08:00:00+00:00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TP102895246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835483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REDMOND\v-vaddu</DisplayName>
        <AccountId>2567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15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4228E6B-D70C-44BB-A81F-A245495F612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0E41224-0370-4595-877C-23316CD80004}">
  <ds:schemaRefs>
    <ds:schemaRef ds:uri="http://schemas.microsoft.com/office/2006/metadata/properties"/>
    <ds:schemaRef ds:uri="http://schemas.microsoft.com/office/infopath/2007/PartnerControls"/>
    <ds:schemaRef ds:uri="4873beb7-5857-4685-be1f-d57550cc96cc"/>
  </ds:schemaRefs>
</ds:datastoreItem>
</file>

<file path=customXml/itemProps3.xml><?xml version="1.0" encoding="utf-8"?>
<ds:datastoreItem xmlns:ds="http://schemas.openxmlformats.org/officeDocument/2006/customXml" ds:itemID="{22CCB507-0646-4A50-A4F7-7F385079D5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ビジネス用デジタルの青のトンネル プレゼンテーション (ワイドスクリーン)</Template>
  <TotalTime>0</TotalTime>
  <Words>3073</Words>
  <Application>Microsoft Macintosh PowerPoint</Application>
  <PresentationFormat>ユーザー設定</PresentationFormat>
  <Paragraphs>454</Paragraphs>
  <Slides>44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44</vt:i4>
      </vt:variant>
    </vt:vector>
  </HeadingPairs>
  <TitlesOfParts>
    <vt:vector size="45" baseType="lpstr">
      <vt:lpstr>デジタル ブルー トンネル 16x9</vt:lpstr>
      <vt:lpstr>ゾーン・チェアパーソン研修</vt:lpstr>
      <vt:lpstr>PowerPoint プレゼンテーション</vt:lpstr>
      <vt:lpstr>PowerPoint プレゼンテーション</vt:lpstr>
      <vt:lpstr>PowerPoint プレゼンテーション</vt:lpstr>
      <vt:lpstr>ゾーン・チェアパーソンは、 レベル間のコミュニケーションの促進者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2020-05-26T13:38:46Z</dcterms:created>
  <dcterms:modified xsi:type="dcterms:W3CDTF">2020-06-03T05:21:38Z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